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ubik Medium"/>
      <p:regular r:id="rId26"/>
      <p:bold r:id="rId27"/>
      <p:italic r:id="rId28"/>
      <p:boldItalic r:id="rId29"/>
    </p:embeddedFont>
    <p:embeddedFont>
      <p:font typeface="Rubik Light"/>
      <p:regular r:id="rId30"/>
      <p:bold r:id="rId31"/>
      <p:italic r:id="rId32"/>
      <p:boldItalic r:id="rId33"/>
    </p:embeddedFont>
    <p:embeddedFont>
      <p:font typeface="Poppins"/>
      <p:regular r:id="rId34"/>
      <p:bold r:id="rId35"/>
      <p:italic r:id="rId36"/>
      <p:boldItalic r:id="rId37"/>
    </p:embeddedFont>
    <p:embeddedFont>
      <p:font typeface="Rubik"/>
      <p:regular r:id="rId38"/>
      <p:bold r:id="rId39"/>
      <p:italic r:id="rId40"/>
      <p:boldItalic r:id="rId41"/>
    </p:embeddedFont>
    <p:embeddedFont>
      <p:font typeface="Rubik SemiBold"/>
      <p:regular r:id="rId42"/>
      <p:bold r:id="rId43"/>
      <p:italic r:id="rId44"/>
      <p:boldItalic r:id="rId45"/>
    </p:embeddedFont>
    <p:embeddedFont>
      <p:font typeface="Poppins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0" roundtripDataSignature="AMtx7mijpIHzDxiiT4dpK5T81uCg7Jzr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italic.fntdata"/><Relationship Id="rId42" Type="http://schemas.openxmlformats.org/officeDocument/2006/relationships/font" Target="fonts/RubikSemiBold-regular.fntdata"/><Relationship Id="rId41" Type="http://schemas.openxmlformats.org/officeDocument/2006/relationships/font" Target="fonts/Rubik-boldItalic.fntdata"/><Relationship Id="rId44" Type="http://schemas.openxmlformats.org/officeDocument/2006/relationships/font" Target="fonts/RubikSemiBold-italic.fntdata"/><Relationship Id="rId43" Type="http://schemas.openxmlformats.org/officeDocument/2006/relationships/font" Target="fonts/RubikSemiBold-bold.fntdata"/><Relationship Id="rId46" Type="http://schemas.openxmlformats.org/officeDocument/2006/relationships/font" Target="fonts/PoppinsSemiBold-regular.fntdata"/><Relationship Id="rId45" Type="http://schemas.openxmlformats.org/officeDocument/2006/relationships/font" Target="fonts/Rubik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Light-bold.fntdata"/><Relationship Id="rId30" Type="http://schemas.openxmlformats.org/officeDocument/2006/relationships/font" Target="fonts/RubikLight-regular.fntdata"/><Relationship Id="rId33" Type="http://schemas.openxmlformats.org/officeDocument/2006/relationships/font" Target="fonts/RubikLight-boldItalic.fntdata"/><Relationship Id="rId32" Type="http://schemas.openxmlformats.org/officeDocument/2006/relationships/font" Target="fonts/RubikLight-italic.fntdata"/><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Rubik-bold.fntdata"/><Relationship Id="rId38" Type="http://schemas.openxmlformats.org/officeDocument/2006/relationships/font" Target="fonts/Rubi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ubikMedium-regular.fntdata"/><Relationship Id="rId25" Type="http://schemas.openxmlformats.org/officeDocument/2006/relationships/slide" Target="slides/slide20.xml"/><Relationship Id="rId28" Type="http://schemas.openxmlformats.org/officeDocument/2006/relationships/font" Target="fonts/RubikMedium-italic.fntdata"/><Relationship Id="rId27" Type="http://schemas.openxmlformats.org/officeDocument/2006/relationships/font" Target="fonts/RubikMedium-bold.fntdata"/><Relationship Id="rId29" Type="http://schemas.openxmlformats.org/officeDocument/2006/relationships/font" Target="fonts/RubikMedium-boldItalic.fntdata"/><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63796562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4637965625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63796562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463796562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ec2985a6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3ec2985a68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63796562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4637965625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63796562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4637965625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63796562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4637965625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637965625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34637965625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637965625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4637965625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63796562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4637965625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637965625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4637965625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ee86830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65ee86830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ec2985a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3ec2985a68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63796562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463796562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ec2985a6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3ec2985a68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ec2985a6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3ec2985a6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63796562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34637965625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 name="Google Shape;1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hyperlink" Target="https://lookerstudio.google.com/reporting/0a2e7335-5c32-4619-9a10-144001a90d7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hyperlink" Target="https://lookerstudio.google.com/reporting/0a2e7335-5c32-4619-9a10-144001a90d7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hyperlink" Target="https://lookerstudio.google.com/reporting/0a2e7335-5c32-4619-9a10-144001a90d74" TargetMode="External"/><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0.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3.png"/><Relationship Id="rId6"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29.pn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6.jp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hyperlink" Target="https://www.linkedin.com/in/irziqna-auliaurrachma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hyperlink" Target="https://youtu.be/p3ZkAcFbzsk" TargetMode="External"/><Relationship Id="rId6" Type="http://schemas.openxmlformats.org/officeDocument/2006/relationships/hyperlink" Target="http://github.com/ziqnaulia/kimia-farma-analyti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4.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3.png"/><Relationship Id="rId6" Type="http://schemas.openxmlformats.org/officeDocument/2006/relationships/image" Target="../media/image21.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8.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
          <p:cNvSpPr txBox="1"/>
          <p:nvPr/>
        </p:nvSpPr>
        <p:spPr>
          <a:xfrm>
            <a:off x="517900" y="1596200"/>
            <a:ext cx="8399100" cy="8466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 sz="4300">
                <a:solidFill>
                  <a:schemeClr val="lt1"/>
                </a:solidFill>
                <a:latin typeface="Rubik"/>
                <a:ea typeface="Rubik"/>
                <a:cs typeface="Rubik"/>
                <a:sym typeface="Rubik"/>
              </a:rPr>
              <a:t>Performance Analytics</a:t>
            </a:r>
            <a:endParaRPr b="0" i="0" sz="1800" u="none" cap="none" strike="noStrik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Rubik SemiBold"/>
                <a:ea typeface="Rubik SemiBold"/>
                <a:cs typeface="Rubik SemiBold"/>
                <a:sym typeface="Rubik SemiBold"/>
              </a:rPr>
              <a:t>Kimia Farma - Big Data Analytics</a:t>
            </a:r>
            <a:endParaRPr b="0" i="0" sz="2500" u="none" cap="none" strike="noStrik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Rubik Light"/>
                <a:ea typeface="Rubik Light"/>
                <a:cs typeface="Rubik Light"/>
                <a:sym typeface="Rubik Light"/>
              </a:rPr>
              <a:t>Presented by</a:t>
            </a:r>
            <a:endParaRPr b="0" i="0" sz="2000" u="none" cap="none" strike="noStrike">
              <a:solidFill>
                <a:schemeClr val="lt1"/>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2000"/>
              <a:buFont typeface="Arial"/>
              <a:buNone/>
            </a:pPr>
            <a:r>
              <a:rPr lang="en" sz="3000">
                <a:solidFill>
                  <a:schemeClr val="lt1"/>
                </a:solidFill>
                <a:latin typeface="Rubik Light"/>
                <a:ea typeface="Rubik Light"/>
                <a:cs typeface="Rubik Light"/>
                <a:sym typeface="Rubik Light"/>
              </a:rPr>
              <a:t>Irziqna Auliaurrachmah</a:t>
            </a:r>
            <a:endParaRPr b="0" i="0" sz="3000" u="none" cap="none" strike="noStrike">
              <a:solidFill>
                <a:schemeClr val="lt1"/>
              </a:solidFill>
              <a:latin typeface="Rubik Light"/>
              <a:ea typeface="Rubik Light"/>
              <a:cs typeface="Rubik Light"/>
              <a:sym typeface="Rubik Light"/>
            </a:endParaRPr>
          </a:p>
        </p:txBody>
      </p:sp>
      <p:pic>
        <p:nvPicPr>
          <p:cNvPr id="61" name="Google Shape;61;p1"/>
          <p:cNvPicPr preferRelativeResize="0"/>
          <p:nvPr/>
        </p:nvPicPr>
        <p:blipFill rotWithShape="1">
          <a:blip r:embed="rId5">
            <a:alphaModFix/>
          </a:blip>
          <a:srcRect b="0" l="0" r="0" t="0"/>
          <a:stretch/>
        </p:blipFill>
        <p:spPr>
          <a:xfrm>
            <a:off x="2350825" y="133900"/>
            <a:ext cx="1581660" cy="569400"/>
          </a:xfrm>
          <a:prstGeom prst="rect">
            <a:avLst/>
          </a:prstGeom>
          <a:noFill/>
          <a:ln>
            <a:noFill/>
          </a:ln>
        </p:spPr>
      </p:pic>
      <p:sp>
        <p:nvSpPr>
          <p:cNvPr id="62" name="Google Shape;62;p1"/>
          <p:cNvSpPr txBox="1"/>
          <p:nvPr/>
        </p:nvSpPr>
        <p:spPr>
          <a:xfrm>
            <a:off x="517900" y="2328925"/>
            <a:ext cx="8539800" cy="461700"/>
          </a:xfrm>
          <a:prstGeom prst="rect">
            <a:avLst/>
          </a:prstGeom>
          <a:noFill/>
          <a:ln>
            <a:noFill/>
          </a:ln>
          <a:effectLst>
            <a:outerShdw blurRad="57150" rotWithShape="0" algn="bl" dir="5400000" dist="19050">
              <a:srgbClr val="000000">
                <a:alpha val="4902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 sz="1800">
                <a:solidFill>
                  <a:schemeClr val="lt1"/>
                </a:solidFill>
                <a:latin typeface="Rubik"/>
                <a:ea typeface="Rubik"/>
                <a:cs typeface="Rubik"/>
                <a:sym typeface="Rubik"/>
              </a:rPr>
              <a:t>Business performance analysis Kimia Farma 2020-2023</a:t>
            </a:r>
            <a:endParaRPr b="0" i="0" sz="1800" u="none" cap="none" strike="noStrike">
              <a:solidFill>
                <a:schemeClr val="lt1"/>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34637965625_1_3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57" name="Google Shape;157;g34637965625_1_3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8" name="Google Shape;158;g34637965625_1_33"/>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pic>
        <p:nvPicPr>
          <p:cNvPr id="159" name="Google Shape;159;g34637965625_1_33" title="Screen Shot 2025-03-30 at 13.04.49.png"/>
          <p:cNvPicPr preferRelativeResize="0"/>
          <p:nvPr/>
        </p:nvPicPr>
        <p:blipFill rotWithShape="1">
          <a:blip r:embed="rId5">
            <a:alphaModFix/>
          </a:blip>
          <a:srcRect b="5749" l="-1070" r="1069" t="0"/>
          <a:stretch/>
        </p:blipFill>
        <p:spPr>
          <a:xfrm>
            <a:off x="1293200" y="1052350"/>
            <a:ext cx="6773125" cy="3989875"/>
          </a:xfrm>
          <a:prstGeom prst="rect">
            <a:avLst/>
          </a:prstGeom>
          <a:noFill/>
          <a:ln>
            <a:noFill/>
          </a:ln>
        </p:spPr>
      </p:pic>
      <p:sp>
        <p:nvSpPr>
          <p:cNvPr id="160" name="Google Shape;160;g34637965625_1_33">
            <a:hlinkClick r:id="rId6"/>
          </p:cNvPr>
          <p:cNvSpPr/>
          <p:nvPr/>
        </p:nvSpPr>
        <p:spPr>
          <a:xfrm>
            <a:off x="194000" y="3211125"/>
            <a:ext cx="1099200" cy="417600"/>
          </a:xfrm>
          <a:prstGeom prst="flowChartAlternateProcess">
            <a:avLst/>
          </a:prstGeom>
          <a:solidFill>
            <a:srgbClr val="073763"/>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SemiBold"/>
                <a:ea typeface="Rubik SemiBold"/>
                <a:cs typeface="Rubik SemiBold"/>
                <a:sym typeface="Rubik SemiBold"/>
              </a:rPr>
              <a:t>Dashboard Link</a:t>
            </a:r>
            <a:endParaRPr sz="1000">
              <a:solidFill>
                <a:schemeClr val="lt1"/>
              </a:solidFill>
              <a:latin typeface="Rubik SemiBold"/>
              <a:ea typeface="Rubik SemiBold"/>
              <a:cs typeface="Rubik SemiBold"/>
              <a:sym typeface="Rubik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34637965625_1_4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66" name="Google Shape;166;g34637965625_1_4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67" name="Google Shape;167;g34637965625_1_41"/>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pic>
        <p:nvPicPr>
          <p:cNvPr id="168" name="Google Shape;168;g34637965625_1_41" title="Screen Shot 2025-03-30 at 14.01.33.png"/>
          <p:cNvPicPr preferRelativeResize="0"/>
          <p:nvPr/>
        </p:nvPicPr>
        <p:blipFill rotWithShape="1">
          <a:blip r:embed="rId5">
            <a:alphaModFix/>
          </a:blip>
          <a:srcRect b="4763" l="0" r="0" t="1472"/>
          <a:stretch/>
        </p:blipFill>
        <p:spPr>
          <a:xfrm>
            <a:off x="1290400" y="1052350"/>
            <a:ext cx="6814776" cy="3993798"/>
          </a:xfrm>
          <a:prstGeom prst="rect">
            <a:avLst/>
          </a:prstGeom>
          <a:noFill/>
          <a:ln>
            <a:noFill/>
          </a:ln>
        </p:spPr>
      </p:pic>
      <p:sp>
        <p:nvSpPr>
          <p:cNvPr id="169" name="Google Shape;169;g34637965625_1_41">
            <a:hlinkClick r:id="rId6"/>
          </p:cNvPr>
          <p:cNvSpPr/>
          <p:nvPr/>
        </p:nvSpPr>
        <p:spPr>
          <a:xfrm>
            <a:off x="103750" y="3193075"/>
            <a:ext cx="1099200" cy="417600"/>
          </a:xfrm>
          <a:prstGeom prst="flowChartAlternateProcess">
            <a:avLst/>
          </a:prstGeom>
          <a:solidFill>
            <a:srgbClr val="073763"/>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SemiBold"/>
                <a:ea typeface="Rubik SemiBold"/>
                <a:cs typeface="Rubik SemiBold"/>
                <a:sym typeface="Rubik SemiBold"/>
              </a:rPr>
              <a:t>Dashboard Link</a:t>
            </a:r>
            <a:endParaRPr sz="1000">
              <a:solidFill>
                <a:schemeClr val="lt1"/>
              </a:solidFill>
              <a:latin typeface="Rubik SemiBold"/>
              <a:ea typeface="Rubik SemiBold"/>
              <a:cs typeface="Rubik SemiBold"/>
              <a:sym typeface="Rubik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23ec2985a68_1_5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5" name="Google Shape;175;g23ec2985a68_1_5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6" name="Google Shape;176;g23ec2985a68_1_56"/>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177" name="Google Shape;177;g23ec2985a68_1_56">
            <a:hlinkClick r:id="rId5"/>
          </p:cNvPr>
          <p:cNvSpPr/>
          <p:nvPr/>
        </p:nvSpPr>
        <p:spPr>
          <a:xfrm>
            <a:off x="194000" y="3211125"/>
            <a:ext cx="1099200" cy="417600"/>
          </a:xfrm>
          <a:prstGeom prst="flowChartAlternateProcess">
            <a:avLst/>
          </a:prstGeom>
          <a:solidFill>
            <a:srgbClr val="073763"/>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SemiBold"/>
                <a:ea typeface="Rubik SemiBold"/>
                <a:cs typeface="Rubik SemiBold"/>
                <a:sym typeface="Rubik SemiBold"/>
              </a:rPr>
              <a:t>Dashboard Link</a:t>
            </a:r>
            <a:endParaRPr sz="1000">
              <a:solidFill>
                <a:schemeClr val="lt1"/>
              </a:solidFill>
              <a:latin typeface="Rubik SemiBold"/>
              <a:ea typeface="Rubik SemiBold"/>
              <a:cs typeface="Rubik SemiBold"/>
              <a:sym typeface="Rubik SemiBold"/>
            </a:endParaRPr>
          </a:p>
        </p:txBody>
      </p:sp>
      <p:pic>
        <p:nvPicPr>
          <p:cNvPr id="178" name="Google Shape;178;g23ec2985a68_1_56" title="Screen Shot 2025-03-30 at 20.50.43.png"/>
          <p:cNvPicPr preferRelativeResize="0"/>
          <p:nvPr/>
        </p:nvPicPr>
        <p:blipFill rotWithShape="1">
          <a:blip r:embed="rId6">
            <a:alphaModFix/>
          </a:blip>
          <a:srcRect b="5740" l="0" r="0" t="0"/>
          <a:stretch/>
        </p:blipFill>
        <p:spPr>
          <a:xfrm>
            <a:off x="1470000" y="1176550"/>
            <a:ext cx="6494403" cy="3826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34637965625_1_5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84" name="Google Shape;184;g34637965625_1_5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5" name="Google Shape;185;g34637965625_1_54"/>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pic>
        <p:nvPicPr>
          <p:cNvPr id="186" name="Google Shape;186;g34637965625_1_54" title="Screen Shot 2025-03-30 at 13.42.19.png"/>
          <p:cNvPicPr preferRelativeResize="0"/>
          <p:nvPr/>
        </p:nvPicPr>
        <p:blipFill>
          <a:blip r:embed="rId5">
            <a:alphaModFix/>
          </a:blip>
          <a:stretch>
            <a:fillRect/>
          </a:stretch>
        </p:blipFill>
        <p:spPr>
          <a:xfrm>
            <a:off x="307513" y="1888187"/>
            <a:ext cx="8528973" cy="882875"/>
          </a:xfrm>
          <a:prstGeom prst="rect">
            <a:avLst/>
          </a:prstGeom>
          <a:noFill/>
          <a:ln>
            <a:noFill/>
          </a:ln>
        </p:spPr>
      </p:pic>
      <p:sp>
        <p:nvSpPr>
          <p:cNvPr id="187" name="Google Shape;187;g34637965625_1_54"/>
          <p:cNvSpPr txBox="1"/>
          <p:nvPr/>
        </p:nvSpPr>
        <p:spPr>
          <a:xfrm>
            <a:off x="666600" y="1291563"/>
            <a:ext cx="3054000" cy="4770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lang="en" sz="1900">
                <a:latin typeface="Rubik"/>
                <a:ea typeface="Rubik"/>
                <a:cs typeface="Rubik"/>
                <a:sym typeface="Rubik"/>
              </a:rPr>
              <a:t>Dashboard </a:t>
            </a:r>
            <a:r>
              <a:rPr b="1" i="0" lang="en" sz="1900" u="none" cap="none" strike="noStrike">
                <a:solidFill>
                  <a:schemeClr val="accent5"/>
                </a:solidFill>
                <a:latin typeface="Rubik"/>
                <a:ea typeface="Rubik"/>
                <a:cs typeface="Rubik"/>
                <a:sym typeface="Rubik"/>
              </a:rPr>
              <a:t>Summary</a:t>
            </a:r>
            <a:endParaRPr b="1" i="0" sz="1900" u="none" cap="none" strike="noStrike">
              <a:solidFill>
                <a:schemeClr val="accent5"/>
              </a:solidFill>
              <a:latin typeface="Rubik"/>
              <a:ea typeface="Rubik"/>
              <a:cs typeface="Rubik"/>
              <a:sym typeface="Rubik"/>
            </a:endParaRPr>
          </a:p>
        </p:txBody>
      </p:sp>
      <p:sp>
        <p:nvSpPr>
          <p:cNvPr id="188" name="Google Shape;188;g34637965625_1_54"/>
          <p:cNvSpPr txBox="1"/>
          <p:nvPr/>
        </p:nvSpPr>
        <p:spPr>
          <a:xfrm>
            <a:off x="742175" y="2771075"/>
            <a:ext cx="2237700" cy="4770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lang="en" sz="1900">
                <a:latin typeface="Rubik"/>
                <a:ea typeface="Rubik"/>
                <a:cs typeface="Rubik"/>
                <a:sym typeface="Rubik"/>
              </a:rPr>
              <a:t>Trend</a:t>
            </a:r>
            <a:r>
              <a:rPr b="1" lang="en" sz="1900">
                <a:latin typeface="Rubik"/>
                <a:ea typeface="Rubik"/>
                <a:cs typeface="Rubik"/>
                <a:sym typeface="Rubik"/>
              </a:rPr>
              <a:t> </a:t>
            </a:r>
            <a:r>
              <a:rPr b="1" lang="en" sz="1900">
                <a:solidFill>
                  <a:schemeClr val="accent5"/>
                </a:solidFill>
                <a:latin typeface="Rubik"/>
                <a:ea typeface="Rubik"/>
                <a:cs typeface="Rubik"/>
                <a:sym typeface="Rubik"/>
              </a:rPr>
              <a:t>Analysis</a:t>
            </a:r>
            <a:endParaRPr b="1" i="0" sz="1900" u="none" cap="none" strike="noStrike">
              <a:solidFill>
                <a:schemeClr val="accent5"/>
              </a:solidFill>
              <a:latin typeface="Rubik"/>
              <a:ea typeface="Rubik"/>
              <a:cs typeface="Rubik"/>
              <a:sym typeface="Rubik"/>
            </a:endParaRPr>
          </a:p>
        </p:txBody>
      </p:sp>
      <p:pic>
        <p:nvPicPr>
          <p:cNvPr id="189" name="Google Shape;189;g34637965625_1_54" title="Screen Shot 2025-03-30 at 14.03.59.png"/>
          <p:cNvPicPr preferRelativeResize="0"/>
          <p:nvPr/>
        </p:nvPicPr>
        <p:blipFill>
          <a:blip r:embed="rId6">
            <a:alphaModFix/>
          </a:blip>
          <a:stretch>
            <a:fillRect/>
          </a:stretch>
        </p:blipFill>
        <p:spPr>
          <a:xfrm>
            <a:off x="494975" y="3280972"/>
            <a:ext cx="4778551" cy="1780250"/>
          </a:xfrm>
          <a:prstGeom prst="rect">
            <a:avLst/>
          </a:prstGeom>
          <a:noFill/>
          <a:ln>
            <a:noFill/>
          </a:ln>
        </p:spPr>
      </p:pic>
      <p:sp>
        <p:nvSpPr>
          <p:cNvPr id="190" name="Google Shape;190;g34637965625_1_54"/>
          <p:cNvSpPr txBox="1"/>
          <p:nvPr/>
        </p:nvSpPr>
        <p:spPr>
          <a:xfrm>
            <a:off x="5560775" y="342545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ubik"/>
                <a:ea typeface="Rubik"/>
                <a:cs typeface="Rubik"/>
                <a:sym typeface="Rubik"/>
              </a:rPr>
              <a:t>Showing </a:t>
            </a:r>
            <a:r>
              <a:rPr b="1" lang="en" sz="1100">
                <a:latin typeface="Rubik"/>
                <a:ea typeface="Rubik"/>
                <a:cs typeface="Rubik"/>
                <a:sym typeface="Rubik"/>
              </a:rPr>
              <a:t>r</a:t>
            </a:r>
            <a:r>
              <a:rPr b="1" lang="en" sz="1100">
                <a:latin typeface="Rubik"/>
                <a:ea typeface="Rubik"/>
                <a:cs typeface="Rubik"/>
                <a:sym typeface="Rubik"/>
              </a:rPr>
              <a:t>elatively stable</a:t>
            </a:r>
            <a:r>
              <a:rPr lang="en" sz="1100">
                <a:latin typeface="Rubik"/>
                <a:ea typeface="Rubik"/>
                <a:cs typeface="Rubik"/>
                <a:sym typeface="Rubik"/>
              </a:rPr>
              <a:t> pattern with periodic dips and </a:t>
            </a:r>
            <a:r>
              <a:rPr lang="en" sz="1100">
                <a:latin typeface="Rubik"/>
                <a:ea typeface="Rubik"/>
                <a:cs typeface="Rubik"/>
                <a:sym typeface="Rubik"/>
              </a:rPr>
              <a:t>recovery</a:t>
            </a:r>
            <a:endParaRPr sz="1100">
              <a:latin typeface="Rubik"/>
              <a:ea typeface="Rubik"/>
              <a:cs typeface="Rubik"/>
              <a:sym typeface="Rubik"/>
            </a:endParaRPr>
          </a:p>
          <a:p>
            <a:pPr indent="0" lvl="0" marL="0" rtl="0" algn="l">
              <a:spcBef>
                <a:spcPts val="0"/>
              </a:spcBef>
              <a:spcAft>
                <a:spcPts val="0"/>
              </a:spcAft>
              <a:buNone/>
            </a:pPr>
            <a:r>
              <a:t/>
            </a:r>
            <a:endParaRPr sz="1100">
              <a:latin typeface="Rubik"/>
              <a:ea typeface="Rubik"/>
              <a:cs typeface="Rubik"/>
              <a:sym typeface="Rubik"/>
            </a:endParaRPr>
          </a:p>
          <a:p>
            <a:pPr indent="0" lvl="0" marL="0" rtl="0" algn="l">
              <a:spcBef>
                <a:spcPts val="0"/>
              </a:spcBef>
              <a:spcAft>
                <a:spcPts val="0"/>
              </a:spcAft>
              <a:buNone/>
            </a:pPr>
            <a:r>
              <a:rPr lang="en" sz="1100">
                <a:solidFill>
                  <a:schemeClr val="dk1"/>
                </a:solidFill>
                <a:latin typeface="Rubik"/>
                <a:ea typeface="Rubik"/>
                <a:cs typeface="Rubik"/>
                <a:sym typeface="Rubik"/>
              </a:rPr>
              <a:t>There are noticeable sharp declines around </a:t>
            </a:r>
            <a:r>
              <a:rPr b="1" lang="en" sz="1100">
                <a:solidFill>
                  <a:schemeClr val="dk1"/>
                </a:solidFill>
                <a:latin typeface="Rubik"/>
                <a:ea typeface="Rubik"/>
                <a:cs typeface="Rubik"/>
                <a:sym typeface="Rubik"/>
              </a:rPr>
              <a:t>February </a:t>
            </a:r>
            <a:r>
              <a:rPr lang="en" sz="1100">
                <a:solidFill>
                  <a:schemeClr val="dk1"/>
                </a:solidFill>
                <a:latin typeface="Rubik"/>
                <a:ea typeface="Rubik"/>
                <a:cs typeface="Rubik"/>
                <a:sym typeface="Rubik"/>
              </a:rPr>
              <a:t>in each year. This suggests a potential </a:t>
            </a:r>
            <a:r>
              <a:rPr b="1" lang="en" sz="1100">
                <a:solidFill>
                  <a:schemeClr val="dk1"/>
                </a:solidFill>
                <a:latin typeface="Rubik"/>
                <a:ea typeface="Rubik"/>
                <a:cs typeface="Rubik"/>
                <a:sym typeface="Rubik"/>
              </a:rPr>
              <a:t>seasonal effect </a:t>
            </a:r>
            <a:endParaRPr b="1" sz="1100">
              <a:latin typeface="Rubik"/>
              <a:ea typeface="Rubik"/>
              <a:cs typeface="Rubik"/>
              <a:sym typeface="Rubik"/>
            </a:endParaRPr>
          </a:p>
        </p:txBody>
      </p:sp>
      <p:sp>
        <p:nvSpPr>
          <p:cNvPr id="191" name="Google Shape;191;g34637965625_1_54"/>
          <p:cNvSpPr txBox="1"/>
          <p:nvPr/>
        </p:nvSpPr>
        <p:spPr>
          <a:xfrm>
            <a:off x="5273525" y="1052350"/>
            <a:ext cx="30000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latin typeface="Rubik"/>
                <a:ea typeface="Rubik"/>
                <a:cs typeface="Rubik"/>
                <a:sym typeface="Rubik"/>
              </a:rPr>
              <a:t>We got </a:t>
            </a:r>
            <a:r>
              <a:rPr b="1" lang="en" sz="1100">
                <a:latin typeface="Rubik"/>
                <a:ea typeface="Rubik"/>
                <a:cs typeface="Rubik"/>
                <a:sym typeface="Rubik"/>
              </a:rPr>
              <a:t>264,601</a:t>
            </a:r>
            <a:r>
              <a:rPr lang="en" sz="1100">
                <a:latin typeface="Rubik"/>
                <a:ea typeface="Rubik"/>
                <a:cs typeface="Rubik"/>
                <a:sym typeface="Rubik"/>
              </a:rPr>
              <a:t> number of </a:t>
            </a:r>
            <a:r>
              <a:rPr b="1" lang="en" sz="1100">
                <a:solidFill>
                  <a:srgbClr val="019FAB"/>
                </a:solidFill>
                <a:latin typeface="Rubik"/>
                <a:ea typeface="Rubik"/>
                <a:cs typeface="Rubik"/>
                <a:sym typeface="Rubik"/>
              </a:rPr>
              <a:t>Customers</a:t>
            </a:r>
            <a:r>
              <a:rPr lang="en" sz="1100">
                <a:latin typeface="Rubik"/>
                <a:ea typeface="Rubik"/>
                <a:cs typeface="Rubik"/>
                <a:sym typeface="Rubik"/>
              </a:rPr>
              <a:t> with </a:t>
            </a:r>
            <a:r>
              <a:rPr b="1" lang="en" sz="1100">
                <a:latin typeface="Rubik"/>
                <a:ea typeface="Rubik"/>
                <a:cs typeface="Rubik"/>
                <a:sym typeface="Rubik"/>
              </a:rPr>
              <a:t>672,458</a:t>
            </a:r>
            <a:r>
              <a:rPr lang="en" sz="1100">
                <a:latin typeface="Rubik"/>
                <a:ea typeface="Rubik"/>
                <a:cs typeface="Rubik"/>
                <a:sym typeface="Rubik"/>
              </a:rPr>
              <a:t> number of </a:t>
            </a:r>
            <a:r>
              <a:rPr b="1" lang="en" sz="1100">
                <a:solidFill>
                  <a:srgbClr val="019FAB"/>
                </a:solidFill>
                <a:latin typeface="Rubik"/>
                <a:ea typeface="Rubik"/>
                <a:cs typeface="Rubik"/>
                <a:sym typeface="Rubik"/>
              </a:rPr>
              <a:t>Transactions</a:t>
            </a:r>
            <a:r>
              <a:rPr lang="en" sz="1100">
                <a:latin typeface="Rubik"/>
                <a:ea typeface="Rubik"/>
                <a:cs typeface="Rubik"/>
                <a:sym typeface="Rubik"/>
              </a:rPr>
              <a:t>. This indicates repeat purchase</a:t>
            </a:r>
            <a:endParaRPr b="1" sz="1100">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34637965625_1_7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97" name="Google Shape;197;g34637965625_1_7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98" name="Google Shape;198;g34637965625_1_7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199" name="Google Shape;199;g34637965625_1_72"/>
          <p:cNvSpPr txBox="1"/>
          <p:nvPr/>
        </p:nvSpPr>
        <p:spPr>
          <a:xfrm>
            <a:off x="526125" y="3168425"/>
            <a:ext cx="3920400" cy="1708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Rubik"/>
                <a:ea typeface="Rubik"/>
                <a:cs typeface="Rubik"/>
                <a:sym typeface="Rubik"/>
              </a:rPr>
              <a:t>Provinces with </a:t>
            </a:r>
            <a:r>
              <a:rPr b="1" lang="en" sz="1100">
                <a:solidFill>
                  <a:schemeClr val="dk1"/>
                </a:solidFill>
                <a:latin typeface="Rubik"/>
                <a:ea typeface="Rubik"/>
                <a:cs typeface="Rubik"/>
                <a:sym typeface="Rubik"/>
              </a:rPr>
              <a:t>higher net profit</a:t>
            </a:r>
            <a:r>
              <a:rPr lang="en" sz="1100">
                <a:solidFill>
                  <a:schemeClr val="dk1"/>
                </a:solidFill>
                <a:latin typeface="Rubik"/>
                <a:ea typeface="Rubik"/>
                <a:cs typeface="Rubik"/>
                <a:sym typeface="Rubik"/>
              </a:rPr>
              <a:t> are highlighted in </a:t>
            </a:r>
            <a:r>
              <a:rPr b="1" lang="en" sz="1100">
                <a:solidFill>
                  <a:schemeClr val="dk1"/>
                </a:solidFill>
                <a:latin typeface="Rubik"/>
                <a:ea typeface="Rubik"/>
                <a:cs typeface="Rubik"/>
                <a:sym typeface="Rubik"/>
              </a:rPr>
              <a:t>darker</a:t>
            </a:r>
            <a:r>
              <a:rPr lang="en" sz="1100">
                <a:solidFill>
                  <a:schemeClr val="dk1"/>
                </a:solidFill>
                <a:latin typeface="Rubik"/>
                <a:ea typeface="Rubik"/>
                <a:cs typeface="Rubik"/>
                <a:sym typeface="Rubik"/>
              </a:rPr>
              <a:t> colors</a:t>
            </a:r>
            <a:endParaRPr sz="1100">
              <a:solidFill>
                <a:schemeClr val="dk1"/>
              </a:solidFill>
              <a:latin typeface="Rubik"/>
              <a:ea typeface="Rubik"/>
              <a:cs typeface="Rubik"/>
              <a:sym typeface="Rubik"/>
            </a:endParaRPr>
          </a:p>
          <a:p>
            <a:pPr indent="0" lvl="0" marL="0" rtl="0" algn="just">
              <a:spcBef>
                <a:spcPts val="0"/>
              </a:spcBef>
              <a:spcAft>
                <a:spcPts val="0"/>
              </a:spcAft>
              <a:buNone/>
            </a:pPr>
            <a:r>
              <a:t/>
            </a:r>
            <a:endParaRPr sz="1100">
              <a:solidFill>
                <a:schemeClr val="dk1"/>
              </a:solidFill>
              <a:latin typeface="Rubik"/>
              <a:ea typeface="Rubik"/>
              <a:cs typeface="Rubik"/>
              <a:sym typeface="Rubik"/>
            </a:endParaRPr>
          </a:p>
          <a:p>
            <a:pPr indent="0" lvl="0" marL="0" rtl="0" algn="just">
              <a:spcBef>
                <a:spcPts val="0"/>
              </a:spcBef>
              <a:spcAft>
                <a:spcPts val="0"/>
              </a:spcAft>
              <a:buNone/>
            </a:pPr>
            <a:r>
              <a:rPr b="1" lang="en" sz="1100">
                <a:solidFill>
                  <a:srgbClr val="019FAB"/>
                </a:solidFill>
                <a:latin typeface="Rubik"/>
                <a:ea typeface="Rubik"/>
                <a:cs typeface="Rubik"/>
                <a:sym typeface="Rubik"/>
              </a:rPr>
              <a:t>High-profit provinces</a:t>
            </a:r>
            <a:r>
              <a:rPr lang="en" sz="1100">
                <a:solidFill>
                  <a:schemeClr val="dk1"/>
                </a:solidFill>
                <a:latin typeface="Rubik"/>
                <a:ea typeface="Rubik"/>
                <a:cs typeface="Rubik"/>
                <a:sym typeface="Rubik"/>
              </a:rPr>
              <a:t> indicate strong market </a:t>
            </a:r>
            <a:r>
              <a:rPr b="1" lang="en" sz="1100">
                <a:solidFill>
                  <a:schemeClr val="dk1"/>
                </a:solidFill>
                <a:latin typeface="Rubik"/>
                <a:ea typeface="Rubik"/>
                <a:cs typeface="Rubik"/>
                <a:sym typeface="Rubik"/>
              </a:rPr>
              <a:t>demand</a:t>
            </a:r>
            <a:r>
              <a:rPr lang="en" sz="1100">
                <a:solidFill>
                  <a:schemeClr val="dk1"/>
                </a:solidFill>
                <a:latin typeface="Rubik"/>
                <a:ea typeface="Rubik"/>
                <a:cs typeface="Rubik"/>
                <a:sym typeface="Rubik"/>
              </a:rPr>
              <a:t>, high </a:t>
            </a:r>
            <a:r>
              <a:rPr b="1" lang="en" sz="1100">
                <a:solidFill>
                  <a:schemeClr val="dk1"/>
                </a:solidFill>
                <a:latin typeface="Rubik"/>
                <a:ea typeface="Rubik"/>
                <a:cs typeface="Rubik"/>
                <a:sym typeface="Rubik"/>
              </a:rPr>
              <a:t>customer loyalty</a:t>
            </a:r>
            <a:r>
              <a:rPr lang="en" sz="1100">
                <a:solidFill>
                  <a:schemeClr val="dk1"/>
                </a:solidFill>
                <a:latin typeface="Rubik"/>
                <a:ea typeface="Rubik"/>
                <a:cs typeface="Rubik"/>
                <a:sym typeface="Rubik"/>
              </a:rPr>
              <a:t>, or high number of </a:t>
            </a:r>
            <a:r>
              <a:rPr b="1" lang="en" sz="1100">
                <a:solidFill>
                  <a:schemeClr val="dk1"/>
                </a:solidFill>
                <a:latin typeface="Rubik"/>
                <a:ea typeface="Rubik"/>
                <a:cs typeface="Rubik"/>
                <a:sym typeface="Rubik"/>
              </a:rPr>
              <a:t>branch</a:t>
            </a:r>
            <a:endParaRPr b="1" sz="1100">
              <a:solidFill>
                <a:schemeClr val="dk1"/>
              </a:solidFill>
              <a:latin typeface="Rubik"/>
              <a:ea typeface="Rubik"/>
              <a:cs typeface="Rubik"/>
              <a:sym typeface="Rubik"/>
            </a:endParaRPr>
          </a:p>
          <a:p>
            <a:pPr indent="0" lvl="0" marL="0" rtl="0" algn="just">
              <a:spcBef>
                <a:spcPts val="0"/>
              </a:spcBef>
              <a:spcAft>
                <a:spcPts val="0"/>
              </a:spcAft>
              <a:buNone/>
            </a:pPr>
            <a:r>
              <a:t/>
            </a:r>
            <a:endParaRPr b="1" sz="1100">
              <a:solidFill>
                <a:schemeClr val="dk1"/>
              </a:solidFill>
              <a:latin typeface="Rubik"/>
              <a:ea typeface="Rubik"/>
              <a:cs typeface="Rubik"/>
              <a:sym typeface="Rubik"/>
            </a:endParaRPr>
          </a:p>
          <a:p>
            <a:pPr indent="0" lvl="0" marL="0" rtl="0" algn="just">
              <a:spcBef>
                <a:spcPts val="0"/>
              </a:spcBef>
              <a:spcAft>
                <a:spcPts val="0"/>
              </a:spcAft>
              <a:buNone/>
            </a:pPr>
            <a:r>
              <a:rPr b="1" lang="en" sz="1100">
                <a:solidFill>
                  <a:schemeClr val="dk1"/>
                </a:solidFill>
                <a:latin typeface="Rubik"/>
                <a:ea typeface="Rubik"/>
                <a:cs typeface="Rubik"/>
                <a:sym typeface="Rubik"/>
              </a:rPr>
              <a:t>Jawa Barat </a:t>
            </a:r>
            <a:r>
              <a:rPr lang="en" sz="1100">
                <a:solidFill>
                  <a:schemeClr val="dk1"/>
                </a:solidFill>
                <a:latin typeface="Rubik"/>
                <a:ea typeface="Rubik"/>
                <a:cs typeface="Rubik"/>
                <a:sym typeface="Rubik"/>
              </a:rPr>
              <a:t>stands out as the region with the highest number of profit while </a:t>
            </a:r>
            <a:r>
              <a:rPr b="1" lang="en" sz="1100">
                <a:solidFill>
                  <a:schemeClr val="dk1"/>
                </a:solidFill>
                <a:latin typeface="Rubik"/>
                <a:ea typeface="Rubik"/>
                <a:cs typeface="Rubik"/>
                <a:sym typeface="Rubik"/>
              </a:rPr>
              <a:t>Sumatera, Kalimantan, and Sulawesi </a:t>
            </a:r>
            <a:r>
              <a:rPr lang="en" sz="1100">
                <a:solidFill>
                  <a:schemeClr val="dk1"/>
                </a:solidFill>
                <a:latin typeface="Rubik"/>
                <a:ea typeface="Rubik"/>
                <a:cs typeface="Rubik"/>
                <a:sym typeface="Rubik"/>
              </a:rPr>
              <a:t>follow with relatively lower number of profit</a:t>
            </a:r>
            <a:endParaRPr sz="1100">
              <a:solidFill>
                <a:schemeClr val="dk1"/>
              </a:solidFill>
              <a:latin typeface="Rubik"/>
              <a:ea typeface="Rubik"/>
              <a:cs typeface="Rubik"/>
              <a:sym typeface="Rubik"/>
            </a:endParaRPr>
          </a:p>
        </p:txBody>
      </p:sp>
      <p:sp>
        <p:nvSpPr>
          <p:cNvPr id="200" name="Google Shape;200;g34637965625_1_72"/>
          <p:cNvSpPr txBox="1"/>
          <p:nvPr/>
        </p:nvSpPr>
        <p:spPr>
          <a:xfrm>
            <a:off x="4880400" y="1319050"/>
            <a:ext cx="3995700" cy="13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1100">
                <a:solidFill>
                  <a:srgbClr val="019FAB"/>
                </a:solidFill>
                <a:latin typeface="Rubik"/>
                <a:ea typeface="Rubik"/>
                <a:cs typeface="Rubik"/>
                <a:sym typeface="Rubik"/>
              </a:rPr>
              <a:t>Highly rated branch</a:t>
            </a:r>
            <a:r>
              <a:rPr lang="en" sz="1100">
                <a:solidFill>
                  <a:schemeClr val="dk1"/>
                </a:solidFill>
                <a:latin typeface="Rubik"/>
                <a:ea typeface="Rubik"/>
                <a:cs typeface="Rubik"/>
                <a:sym typeface="Rubik"/>
              </a:rPr>
              <a:t> (rating = 5), meaning they are satisfied with the </a:t>
            </a:r>
            <a:r>
              <a:rPr b="1" lang="en" sz="1100">
                <a:solidFill>
                  <a:schemeClr val="dk1"/>
                </a:solidFill>
                <a:latin typeface="Rubik"/>
                <a:ea typeface="Rubik"/>
                <a:cs typeface="Rubik"/>
                <a:sym typeface="Rubik"/>
              </a:rPr>
              <a:t>overall service, staff, or facilities</a:t>
            </a:r>
            <a:r>
              <a:rPr lang="en" sz="1100">
                <a:solidFill>
                  <a:schemeClr val="dk1"/>
                </a:solidFill>
                <a:latin typeface="Rubik"/>
                <a:ea typeface="Rubik"/>
                <a:cs typeface="Rubik"/>
                <a:sym typeface="Rubik"/>
              </a:rPr>
              <a:t>.</a:t>
            </a:r>
            <a:br>
              <a:rPr lang="en" sz="1100">
                <a:solidFill>
                  <a:schemeClr val="dk1"/>
                </a:solidFill>
                <a:latin typeface="Rubik"/>
                <a:ea typeface="Rubik"/>
                <a:cs typeface="Rubik"/>
                <a:sym typeface="Rubik"/>
              </a:rPr>
            </a:br>
            <a:endParaRPr sz="1100">
              <a:solidFill>
                <a:schemeClr val="dk1"/>
              </a:solidFill>
              <a:latin typeface="Rubik"/>
              <a:ea typeface="Rubik"/>
              <a:cs typeface="Rubik"/>
              <a:sym typeface="Rubik"/>
            </a:endParaRPr>
          </a:p>
          <a:p>
            <a:pPr indent="0" lvl="0" marL="0" rtl="0" algn="just">
              <a:spcBef>
                <a:spcPts val="0"/>
              </a:spcBef>
              <a:spcAft>
                <a:spcPts val="0"/>
              </a:spcAft>
              <a:buNone/>
            </a:pPr>
            <a:r>
              <a:rPr lang="en" sz="1100">
                <a:solidFill>
                  <a:schemeClr val="dk1"/>
                </a:solidFill>
                <a:latin typeface="Rubik"/>
                <a:ea typeface="Rubik"/>
                <a:cs typeface="Rubik"/>
                <a:sym typeface="Rubik"/>
              </a:rPr>
              <a:t>But the </a:t>
            </a:r>
            <a:r>
              <a:rPr b="1" lang="en" sz="1100">
                <a:solidFill>
                  <a:srgbClr val="019FAB"/>
                </a:solidFill>
                <a:latin typeface="Rubik"/>
                <a:ea typeface="Rubik"/>
                <a:cs typeface="Rubik"/>
                <a:sym typeface="Rubik"/>
              </a:rPr>
              <a:t>low transaction rating</a:t>
            </a:r>
            <a:r>
              <a:rPr lang="en" sz="1100">
                <a:solidFill>
                  <a:schemeClr val="dk1"/>
                </a:solidFill>
                <a:latin typeface="Rubik"/>
                <a:ea typeface="Rubik"/>
                <a:cs typeface="Rubik"/>
                <a:sym typeface="Rubik"/>
              </a:rPr>
              <a:t> suggests dissatisfaction with aspects related to the buying process, such as </a:t>
            </a:r>
            <a:r>
              <a:rPr b="1" lang="en" sz="1100">
                <a:solidFill>
                  <a:schemeClr val="dk1"/>
                </a:solidFill>
                <a:latin typeface="Rubik"/>
                <a:ea typeface="Rubik"/>
                <a:cs typeface="Rubik"/>
                <a:sym typeface="Rubik"/>
              </a:rPr>
              <a:t>pricing, product availability, waiting time, or payment methods</a:t>
            </a:r>
            <a:r>
              <a:rPr lang="en" sz="1100">
                <a:solidFill>
                  <a:schemeClr val="dk1"/>
                </a:solidFill>
                <a:latin typeface="Rubik"/>
                <a:ea typeface="Rubik"/>
                <a:cs typeface="Rubik"/>
                <a:sym typeface="Rubik"/>
              </a:rPr>
              <a:t>.</a:t>
            </a:r>
            <a:endParaRPr sz="1100">
              <a:solidFill>
                <a:schemeClr val="dk1"/>
              </a:solidFill>
              <a:latin typeface="Rubik"/>
              <a:ea typeface="Rubik"/>
              <a:cs typeface="Rubik"/>
              <a:sym typeface="Rubik"/>
            </a:endParaRPr>
          </a:p>
        </p:txBody>
      </p:sp>
      <p:pic>
        <p:nvPicPr>
          <p:cNvPr id="201" name="Google Shape;201;g34637965625_1_72" title="Screen Shot 2025-03-30 at 14.29.43.png"/>
          <p:cNvPicPr preferRelativeResize="0"/>
          <p:nvPr/>
        </p:nvPicPr>
        <p:blipFill>
          <a:blip r:embed="rId5">
            <a:alphaModFix/>
          </a:blip>
          <a:stretch>
            <a:fillRect/>
          </a:stretch>
        </p:blipFill>
        <p:spPr>
          <a:xfrm>
            <a:off x="353038" y="1152462"/>
            <a:ext cx="4259162" cy="1484987"/>
          </a:xfrm>
          <a:prstGeom prst="rect">
            <a:avLst/>
          </a:prstGeom>
          <a:noFill/>
          <a:ln>
            <a:noFill/>
          </a:ln>
        </p:spPr>
      </p:pic>
      <p:pic>
        <p:nvPicPr>
          <p:cNvPr id="202" name="Google Shape;202;g34637965625_1_72" title="Screen Shot 2025-03-30 at 14.37.39.png"/>
          <p:cNvPicPr preferRelativeResize="0"/>
          <p:nvPr/>
        </p:nvPicPr>
        <p:blipFill>
          <a:blip r:embed="rId6">
            <a:alphaModFix/>
          </a:blip>
          <a:stretch>
            <a:fillRect/>
          </a:stretch>
        </p:blipFill>
        <p:spPr>
          <a:xfrm>
            <a:off x="4721805" y="2688851"/>
            <a:ext cx="3995700" cy="2308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34637965625_1_9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08" name="Google Shape;208;g34637965625_1_9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9" name="Google Shape;209;g34637965625_1_9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210" name="Google Shape;210;g34637965625_1_92"/>
          <p:cNvSpPr txBox="1"/>
          <p:nvPr/>
        </p:nvSpPr>
        <p:spPr>
          <a:xfrm>
            <a:off x="4880400" y="1319050"/>
            <a:ext cx="3995700" cy="13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dk1"/>
                </a:solidFill>
                <a:latin typeface="Rubik"/>
                <a:ea typeface="Rubik"/>
                <a:cs typeface="Rubik"/>
                <a:sym typeface="Rubik"/>
              </a:rPr>
              <a:t>O</a:t>
            </a:r>
            <a:r>
              <a:rPr b="1" lang="en" sz="1100">
                <a:solidFill>
                  <a:schemeClr val="dk1"/>
                </a:solidFill>
                <a:latin typeface="Rubik"/>
                <a:ea typeface="Rubik"/>
                <a:cs typeface="Rubik"/>
                <a:sym typeface="Rubik"/>
              </a:rPr>
              <a:t>ptimize stock levels</a:t>
            </a:r>
            <a:r>
              <a:rPr lang="en" sz="1100">
                <a:solidFill>
                  <a:schemeClr val="dk1"/>
                </a:solidFill>
                <a:latin typeface="Rubik"/>
                <a:ea typeface="Rubik"/>
                <a:cs typeface="Rubik"/>
                <a:sym typeface="Rubik"/>
              </a:rPr>
              <a:t> to meet the consistently high demand. By closely </a:t>
            </a:r>
            <a:r>
              <a:rPr b="1" lang="en" sz="1100">
                <a:solidFill>
                  <a:srgbClr val="019FAB"/>
                </a:solidFill>
                <a:latin typeface="Rubik"/>
                <a:ea typeface="Rubik"/>
                <a:cs typeface="Rubik"/>
                <a:sym typeface="Rubik"/>
              </a:rPr>
              <a:t>monitoring sales trends</a:t>
            </a:r>
            <a:r>
              <a:rPr lang="en" sz="1100">
                <a:solidFill>
                  <a:schemeClr val="dk1"/>
                </a:solidFill>
                <a:latin typeface="Rubik"/>
                <a:ea typeface="Rubik"/>
                <a:cs typeface="Rubik"/>
                <a:sym typeface="Rubik"/>
              </a:rPr>
              <a:t>, businesses can prevent stockouts. </a:t>
            </a:r>
            <a:endParaRPr sz="1100">
              <a:solidFill>
                <a:schemeClr val="dk1"/>
              </a:solidFill>
              <a:latin typeface="Rubik"/>
              <a:ea typeface="Rubik"/>
              <a:cs typeface="Rubik"/>
              <a:sym typeface="Rubik"/>
            </a:endParaRPr>
          </a:p>
          <a:p>
            <a:pPr indent="0" lvl="0" marL="0" rtl="0" algn="just">
              <a:spcBef>
                <a:spcPts val="0"/>
              </a:spcBef>
              <a:spcAft>
                <a:spcPts val="0"/>
              </a:spcAft>
              <a:buNone/>
            </a:pPr>
            <a:r>
              <a:t/>
            </a:r>
            <a:endParaRPr sz="1100">
              <a:solidFill>
                <a:schemeClr val="dk1"/>
              </a:solidFill>
              <a:latin typeface="Rubik"/>
              <a:ea typeface="Rubik"/>
              <a:cs typeface="Rubik"/>
              <a:sym typeface="Rubik"/>
            </a:endParaRPr>
          </a:p>
          <a:p>
            <a:pPr indent="0" lvl="0" marL="0" rtl="0" algn="just">
              <a:spcBef>
                <a:spcPts val="0"/>
              </a:spcBef>
              <a:spcAft>
                <a:spcPts val="0"/>
              </a:spcAft>
              <a:buNone/>
            </a:pPr>
            <a:r>
              <a:rPr lang="en" sz="1100">
                <a:solidFill>
                  <a:schemeClr val="dk1"/>
                </a:solidFill>
                <a:latin typeface="Rubik"/>
                <a:ea typeface="Rubik"/>
                <a:cs typeface="Rubik"/>
                <a:sym typeface="Rubik"/>
              </a:rPr>
              <a:t>Additionally, </a:t>
            </a:r>
            <a:r>
              <a:rPr b="1" lang="en" sz="1100">
                <a:solidFill>
                  <a:schemeClr val="dk1"/>
                </a:solidFill>
                <a:latin typeface="Rubik"/>
                <a:ea typeface="Rubik"/>
                <a:cs typeface="Rubik"/>
                <a:sym typeface="Rubik"/>
              </a:rPr>
              <a:t>expanding product offerings</a:t>
            </a:r>
            <a:r>
              <a:rPr lang="en" sz="1100">
                <a:solidFill>
                  <a:schemeClr val="dk1"/>
                </a:solidFill>
                <a:latin typeface="Rubik"/>
                <a:ea typeface="Rubik"/>
                <a:cs typeface="Rubik"/>
                <a:sym typeface="Rubik"/>
              </a:rPr>
              <a:t> can further capitalize on market demand by introducing complementary products </a:t>
            </a:r>
            <a:endParaRPr sz="1100">
              <a:solidFill>
                <a:schemeClr val="dk1"/>
              </a:solidFill>
              <a:latin typeface="Rubik"/>
              <a:ea typeface="Rubik"/>
              <a:cs typeface="Rubik"/>
              <a:sym typeface="Rubik"/>
            </a:endParaRPr>
          </a:p>
        </p:txBody>
      </p:sp>
      <p:pic>
        <p:nvPicPr>
          <p:cNvPr id="211" name="Google Shape;211;g34637965625_1_92" title="Screen Shot 2025-03-30 at 14.49.57.png"/>
          <p:cNvPicPr preferRelativeResize="0"/>
          <p:nvPr/>
        </p:nvPicPr>
        <p:blipFill rotWithShape="1">
          <a:blip r:embed="rId5">
            <a:alphaModFix/>
          </a:blip>
          <a:srcRect b="0" l="999" r="0" t="0"/>
          <a:stretch/>
        </p:blipFill>
        <p:spPr>
          <a:xfrm>
            <a:off x="576300" y="1183039"/>
            <a:ext cx="3995701" cy="2584636"/>
          </a:xfrm>
          <a:prstGeom prst="rect">
            <a:avLst/>
          </a:prstGeom>
          <a:noFill/>
          <a:ln>
            <a:noFill/>
          </a:ln>
        </p:spPr>
      </p:pic>
      <p:sp>
        <p:nvSpPr>
          <p:cNvPr id="212" name="Google Shape;212;g34637965625_1_92"/>
          <p:cNvSpPr txBox="1"/>
          <p:nvPr/>
        </p:nvSpPr>
        <p:spPr>
          <a:xfrm>
            <a:off x="630950" y="3834100"/>
            <a:ext cx="44421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dk1"/>
                </a:solidFill>
                <a:latin typeface="Rubik"/>
                <a:ea typeface="Rubik"/>
                <a:cs typeface="Rubik"/>
                <a:sym typeface="Rubik"/>
              </a:rPr>
              <a:t>Drill down</a:t>
            </a:r>
            <a:endParaRPr b="1" sz="1100">
              <a:solidFill>
                <a:schemeClr val="dk1"/>
              </a:solidFill>
              <a:latin typeface="Rubik"/>
              <a:ea typeface="Rubik"/>
              <a:cs typeface="Rubik"/>
              <a:sym typeface="Rubik"/>
            </a:endParaRPr>
          </a:p>
          <a:p>
            <a:pPr indent="0" lvl="0" marL="0" rtl="0" algn="just">
              <a:spcBef>
                <a:spcPts val="0"/>
              </a:spcBef>
              <a:spcAft>
                <a:spcPts val="0"/>
              </a:spcAft>
              <a:buNone/>
            </a:pPr>
            <a:r>
              <a:t/>
            </a:r>
            <a:endParaRPr b="1" sz="1100">
              <a:solidFill>
                <a:schemeClr val="dk1"/>
              </a:solidFill>
              <a:latin typeface="Rubik"/>
              <a:ea typeface="Rubik"/>
              <a:cs typeface="Rubik"/>
              <a:sym typeface="Rubik"/>
            </a:endParaRPr>
          </a:p>
          <a:p>
            <a:pPr indent="0" lvl="0" marL="0" rtl="0" algn="just">
              <a:spcBef>
                <a:spcPts val="0"/>
              </a:spcBef>
              <a:spcAft>
                <a:spcPts val="0"/>
              </a:spcAft>
              <a:buNone/>
            </a:pPr>
            <a:r>
              <a:rPr lang="en" sz="1100">
                <a:solidFill>
                  <a:schemeClr val="dk1"/>
                </a:solidFill>
                <a:latin typeface="Rubik"/>
                <a:ea typeface="Rubik"/>
                <a:cs typeface="Rubik"/>
                <a:sym typeface="Rubik"/>
              </a:rPr>
              <a:t>Example: </a:t>
            </a:r>
            <a:endParaRPr sz="1100">
              <a:solidFill>
                <a:schemeClr val="dk1"/>
              </a:solidFill>
              <a:latin typeface="Rubik"/>
              <a:ea typeface="Rubik"/>
              <a:cs typeface="Rubik"/>
              <a:sym typeface="Rubik"/>
            </a:endParaRPr>
          </a:p>
          <a:p>
            <a:pPr indent="0" lvl="0" marL="0" rtl="0" algn="just">
              <a:spcBef>
                <a:spcPts val="0"/>
              </a:spcBef>
              <a:spcAft>
                <a:spcPts val="0"/>
              </a:spcAft>
              <a:buNone/>
            </a:pPr>
            <a:r>
              <a:t/>
            </a:r>
            <a:endParaRPr sz="1100">
              <a:solidFill>
                <a:schemeClr val="dk1"/>
              </a:solidFill>
              <a:latin typeface="Rubik"/>
              <a:ea typeface="Rubik"/>
              <a:cs typeface="Rubik"/>
              <a:sym typeface="Rubik"/>
            </a:endParaRPr>
          </a:p>
          <a:p>
            <a:pPr indent="0" lvl="0" marL="0" rtl="0" algn="just">
              <a:spcBef>
                <a:spcPts val="0"/>
              </a:spcBef>
              <a:spcAft>
                <a:spcPts val="0"/>
              </a:spcAft>
              <a:buNone/>
            </a:pPr>
            <a:r>
              <a:rPr lang="en" sz="1100">
                <a:solidFill>
                  <a:schemeClr val="dk1"/>
                </a:solidFill>
                <a:latin typeface="Rubik"/>
                <a:ea typeface="Rubik"/>
                <a:cs typeface="Rubik"/>
                <a:sym typeface="Rubik"/>
              </a:rPr>
              <a:t>These are the Product ID from the Top 3 Best-Selling Product Category: </a:t>
            </a:r>
            <a:r>
              <a:rPr lang="en" sz="1100">
                <a:solidFill>
                  <a:schemeClr val="dk1"/>
                </a:solidFill>
                <a:latin typeface="Rubik"/>
                <a:ea typeface="Rubik"/>
                <a:cs typeface="Rubik"/>
                <a:sym typeface="Rubik"/>
              </a:rPr>
              <a:t>Psycholeptics drugs, Hypnotics, and sedatives drugs</a:t>
            </a:r>
            <a:endParaRPr sz="1100">
              <a:solidFill>
                <a:schemeClr val="dk1"/>
              </a:solidFill>
              <a:latin typeface="Rubik"/>
              <a:ea typeface="Rubik"/>
              <a:cs typeface="Rubik"/>
              <a:sym typeface="Rubik"/>
            </a:endParaRPr>
          </a:p>
        </p:txBody>
      </p:sp>
      <p:pic>
        <p:nvPicPr>
          <p:cNvPr id="213" name="Google Shape;213;g34637965625_1_92" title="Screen Shot 2025-03-30 at 15.02.52.png"/>
          <p:cNvPicPr preferRelativeResize="0"/>
          <p:nvPr/>
        </p:nvPicPr>
        <p:blipFill>
          <a:blip r:embed="rId6">
            <a:alphaModFix/>
          </a:blip>
          <a:stretch>
            <a:fillRect/>
          </a:stretch>
        </p:blipFill>
        <p:spPr>
          <a:xfrm>
            <a:off x="5402476" y="2688850"/>
            <a:ext cx="3473623" cy="2240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34637965625_1_10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19" name="Google Shape;219;g34637965625_1_10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20" name="Google Shape;220;g34637965625_1_10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221" name="Google Shape;221;g34637965625_1_107"/>
          <p:cNvSpPr txBox="1"/>
          <p:nvPr/>
        </p:nvSpPr>
        <p:spPr>
          <a:xfrm>
            <a:off x="318425" y="3980125"/>
            <a:ext cx="47898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404040"/>
                </a:solidFill>
                <a:latin typeface="Poppins"/>
                <a:ea typeface="Poppins"/>
                <a:cs typeface="Poppins"/>
                <a:sym typeface="Poppins"/>
              </a:rPr>
              <a:t>The Top 10 Provinces with the highest number of </a:t>
            </a:r>
            <a:r>
              <a:rPr b="1" lang="en" sz="1100">
                <a:solidFill>
                  <a:srgbClr val="404040"/>
                </a:solidFill>
                <a:latin typeface="Poppins"/>
                <a:ea typeface="Poppins"/>
                <a:cs typeface="Poppins"/>
                <a:sym typeface="Poppins"/>
              </a:rPr>
              <a:t>Transactions and Nett Sales</a:t>
            </a:r>
            <a:r>
              <a:rPr lang="en" sz="1100">
                <a:solidFill>
                  <a:srgbClr val="404040"/>
                </a:solidFill>
                <a:latin typeface="Poppins"/>
                <a:ea typeface="Poppins"/>
                <a:cs typeface="Poppins"/>
                <a:sym typeface="Poppins"/>
              </a:rPr>
              <a:t> are </a:t>
            </a:r>
            <a:r>
              <a:rPr b="1" lang="en" sz="1100">
                <a:solidFill>
                  <a:srgbClr val="019FAB"/>
                </a:solidFill>
                <a:latin typeface="Poppins"/>
                <a:ea typeface="Poppins"/>
                <a:cs typeface="Poppins"/>
                <a:sym typeface="Poppins"/>
              </a:rPr>
              <a:t>align</a:t>
            </a:r>
            <a:r>
              <a:rPr lang="en" sz="1100">
                <a:solidFill>
                  <a:srgbClr val="404040"/>
                </a:solidFill>
                <a:latin typeface="Poppins"/>
                <a:ea typeface="Poppins"/>
                <a:cs typeface="Poppins"/>
                <a:sym typeface="Poppins"/>
              </a:rPr>
              <a:t> with the Top Provinces in number of </a:t>
            </a:r>
            <a:r>
              <a:rPr b="1" lang="en" sz="1100">
                <a:solidFill>
                  <a:srgbClr val="404040"/>
                </a:solidFill>
                <a:latin typeface="Poppins"/>
                <a:ea typeface="Poppins"/>
                <a:cs typeface="Poppins"/>
                <a:sym typeface="Poppins"/>
              </a:rPr>
              <a:t>Branch,</a:t>
            </a:r>
            <a:r>
              <a:rPr lang="en" sz="1100">
                <a:solidFill>
                  <a:srgbClr val="404040"/>
                </a:solidFill>
                <a:latin typeface="Poppins"/>
                <a:ea typeface="Poppins"/>
                <a:cs typeface="Poppins"/>
                <a:sym typeface="Poppins"/>
              </a:rPr>
              <a:t> suggesting a </a:t>
            </a:r>
            <a:r>
              <a:rPr b="1" lang="en" sz="1100">
                <a:solidFill>
                  <a:srgbClr val="019FAB"/>
                </a:solidFill>
                <a:latin typeface="Poppins"/>
                <a:ea typeface="Poppins"/>
                <a:cs typeface="Poppins"/>
                <a:sym typeface="Poppins"/>
              </a:rPr>
              <a:t>strong correlation</a:t>
            </a:r>
            <a:r>
              <a:rPr lang="en" sz="1100">
                <a:solidFill>
                  <a:srgbClr val="404040"/>
                </a:solidFill>
                <a:latin typeface="Poppins"/>
                <a:ea typeface="Poppins"/>
                <a:cs typeface="Poppins"/>
                <a:sym typeface="Poppins"/>
              </a:rPr>
              <a:t> between </a:t>
            </a:r>
            <a:r>
              <a:rPr b="1" lang="en" sz="1100">
                <a:solidFill>
                  <a:srgbClr val="404040"/>
                </a:solidFill>
                <a:latin typeface="Poppins"/>
                <a:ea typeface="Poppins"/>
                <a:cs typeface="Poppins"/>
                <a:sym typeface="Poppins"/>
              </a:rPr>
              <a:t>branch presence and financial performance.</a:t>
            </a:r>
            <a:endParaRPr b="1" sz="1100">
              <a:solidFill>
                <a:schemeClr val="dk1"/>
              </a:solidFill>
              <a:latin typeface="Poppins"/>
              <a:ea typeface="Poppins"/>
              <a:cs typeface="Poppins"/>
              <a:sym typeface="Poppins"/>
            </a:endParaRPr>
          </a:p>
        </p:txBody>
      </p:sp>
      <p:pic>
        <p:nvPicPr>
          <p:cNvPr id="222" name="Google Shape;222;g34637965625_1_107" title="Screen Shot 2025-03-30 at 15.06.53.png"/>
          <p:cNvPicPr preferRelativeResize="0"/>
          <p:nvPr/>
        </p:nvPicPr>
        <p:blipFill>
          <a:blip r:embed="rId5">
            <a:alphaModFix/>
          </a:blip>
          <a:stretch>
            <a:fillRect/>
          </a:stretch>
        </p:blipFill>
        <p:spPr>
          <a:xfrm>
            <a:off x="150275" y="1388700"/>
            <a:ext cx="5081998" cy="2591426"/>
          </a:xfrm>
          <a:prstGeom prst="rect">
            <a:avLst/>
          </a:prstGeom>
          <a:noFill/>
          <a:ln>
            <a:noFill/>
          </a:ln>
        </p:spPr>
      </p:pic>
      <p:pic>
        <p:nvPicPr>
          <p:cNvPr id="223" name="Google Shape;223;g34637965625_1_107" title="Screen Shot 2025-03-30 at 15.08.42.png"/>
          <p:cNvPicPr preferRelativeResize="0"/>
          <p:nvPr/>
        </p:nvPicPr>
        <p:blipFill>
          <a:blip r:embed="rId6">
            <a:alphaModFix/>
          </a:blip>
          <a:stretch>
            <a:fillRect/>
          </a:stretch>
        </p:blipFill>
        <p:spPr>
          <a:xfrm>
            <a:off x="5422439" y="1388700"/>
            <a:ext cx="3636486" cy="336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34637965625_1_14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29" name="Google Shape;229;g34637965625_1_14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30" name="Google Shape;230;g34637965625_1_14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Exploration</a:t>
            </a:r>
            <a:endParaRPr b="1" i="0" sz="2700" u="none" cap="none" strike="noStrike">
              <a:solidFill>
                <a:srgbClr val="000000"/>
              </a:solidFill>
              <a:latin typeface="Rubik"/>
              <a:ea typeface="Rubik"/>
              <a:cs typeface="Rubik"/>
              <a:sym typeface="Rubik"/>
            </a:endParaRPr>
          </a:p>
        </p:txBody>
      </p:sp>
      <p:sp>
        <p:nvSpPr>
          <p:cNvPr id="231" name="Google Shape;231;g34637965625_1_147"/>
          <p:cNvSpPr txBox="1"/>
          <p:nvPr/>
        </p:nvSpPr>
        <p:spPr>
          <a:xfrm>
            <a:off x="5307225" y="4103900"/>
            <a:ext cx="36609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404040"/>
                </a:solidFill>
                <a:latin typeface="Rubik"/>
                <a:ea typeface="Rubik"/>
                <a:cs typeface="Rubik"/>
                <a:sym typeface="Rubik"/>
              </a:rPr>
              <a:t>The data points align almost perfectly along the red regression line, with the correlation value </a:t>
            </a:r>
            <a:r>
              <a:rPr b="1" lang="en" sz="1100">
                <a:solidFill>
                  <a:srgbClr val="FF0000"/>
                </a:solidFill>
                <a:latin typeface="Rubik"/>
                <a:ea typeface="Rubik"/>
                <a:cs typeface="Rubik"/>
                <a:sym typeface="Rubik"/>
              </a:rPr>
              <a:t>0.999984</a:t>
            </a:r>
            <a:r>
              <a:rPr lang="en" sz="1100">
                <a:solidFill>
                  <a:srgbClr val="404040"/>
                </a:solidFill>
                <a:latin typeface="Rubik"/>
                <a:ea typeface="Rubik"/>
                <a:cs typeface="Rubik"/>
                <a:sym typeface="Rubik"/>
              </a:rPr>
              <a:t> confirming an </a:t>
            </a:r>
            <a:r>
              <a:rPr b="1" lang="en" sz="1100">
                <a:solidFill>
                  <a:srgbClr val="019FAB"/>
                </a:solidFill>
                <a:latin typeface="Rubik"/>
                <a:ea typeface="Rubik"/>
                <a:cs typeface="Rubik"/>
                <a:sym typeface="Rubik"/>
              </a:rPr>
              <a:t>strong positive linear</a:t>
            </a:r>
            <a:r>
              <a:rPr lang="en" sz="1100">
                <a:solidFill>
                  <a:srgbClr val="404040"/>
                </a:solidFill>
                <a:latin typeface="Rubik"/>
                <a:ea typeface="Rubik"/>
                <a:cs typeface="Rubik"/>
                <a:sym typeface="Rubik"/>
              </a:rPr>
              <a:t> relationship between </a:t>
            </a:r>
            <a:r>
              <a:rPr b="1" lang="en" sz="1100">
                <a:solidFill>
                  <a:srgbClr val="404040"/>
                </a:solidFill>
                <a:latin typeface="Rubik"/>
                <a:ea typeface="Rubik"/>
                <a:cs typeface="Rubik"/>
                <a:sym typeface="Rubik"/>
              </a:rPr>
              <a:t>the </a:t>
            </a:r>
            <a:r>
              <a:rPr b="1" lang="en" sz="1100">
                <a:solidFill>
                  <a:srgbClr val="404040"/>
                </a:solidFill>
                <a:latin typeface="Rubik"/>
                <a:ea typeface="Rubik"/>
                <a:cs typeface="Rubik"/>
                <a:sym typeface="Rubik"/>
              </a:rPr>
              <a:t>number of Branches and Nett Sales</a:t>
            </a:r>
            <a:endParaRPr b="1" sz="1100">
              <a:solidFill>
                <a:schemeClr val="dk1"/>
              </a:solidFill>
              <a:latin typeface="Rubik"/>
              <a:ea typeface="Rubik"/>
              <a:cs typeface="Rubik"/>
              <a:sym typeface="Rubik"/>
            </a:endParaRPr>
          </a:p>
        </p:txBody>
      </p:sp>
      <p:pic>
        <p:nvPicPr>
          <p:cNvPr id="232" name="Google Shape;232;g34637965625_1_147" title="corr data plot.png"/>
          <p:cNvPicPr preferRelativeResize="0"/>
          <p:nvPr/>
        </p:nvPicPr>
        <p:blipFill>
          <a:blip r:embed="rId5">
            <a:alphaModFix/>
          </a:blip>
          <a:stretch>
            <a:fillRect/>
          </a:stretch>
        </p:blipFill>
        <p:spPr>
          <a:xfrm>
            <a:off x="5685390" y="846137"/>
            <a:ext cx="2967860" cy="3171736"/>
          </a:xfrm>
          <a:prstGeom prst="rect">
            <a:avLst/>
          </a:prstGeom>
          <a:noFill/>
          <a:ln>
            <a:noFill/>
          </a:ln>
        </p:spPr>
      </p:pic>
      <p:pic>
        <p:nvPicPr>
          <p:cNvPr id="233" name="Google Shape;233;g34637965625_1_147" title="Screen Shot 2025-03-30 at 16.16.57.png"/>
          <p:cNvPicPr preferRelativeResize="0"/>
          <p:nvPr/>
        </p:nvPicPr>
        <p:blipFill>
          <a:blip r:embed="rId6">
            <a:alphaModFix/>
          </a:blip>
          <a:stretch>
            <a:fillRect/>
          </a:stretch>
        </p:blipFill>
        <p:spPr>
          <a:xfrm>
            <a:off x="340500" y="4340572"/>
            <a:ext cx="4752125" cy="625223"/>
          </a:xfrm>
          <a:prstGeom prst="rect">
            <a:avLst/>
          </a:prstGeom>
          <a:noFill/>
          <a:ln>
            <a:noFill/>
          </a:ln>
        </p:spPr>
      </p:pic>
      <p:pic>
        <p:nvPicPr>
          <p:cNvPr id="234" name="Google Shape;234;g34637965625_1_147" title="Screen Shot 2025-03-30 at 16.17.12.png"/>
          <p:cNvPicPr preferRelativeResize="0"/>
          <p:nvPr/>
        </p:nvPicPr>
        <p:blipFill>
          <a:blip r:embed="rId7">
            <a:alphaModFix/>
          </a:blip>
          <a:stretch>
            <a:fillRect/>
          </a:stretch>
        </p:blipFill>
        <p:spPr>
          <a:xfrm>
            <a:off x="425937" y="1052350"/>
            <a:ext cx="3792721" cy="1414825"/>
          </a:xfrm>
          <a:prstGeom prst="rect">
            <a:avLst/>
          </a:prstGeom>
          <a:noFill/>
          <a:ln>
            <a:noFill/>
          </a:ln>
        </p:spPr>
      </p:pic>
      <p:pic>
        <p:nvPicPr>
          <p:cNvPr id="235" name="Google Shape;235;g34637965625_1_147" title="Screen Shot 2025-03-30 at 16.17.29.png"/>
          <p:cNvPicPr preferRelativeResize="0"/>
          <p:nvPr/>
        </p:nvPicPr>
        <p:blipFill>
          <a:blip r:embed="rId8">
            <a:alphaModFix/>
          </a:blip>
          <a:stretch>
            <a:fillRect/>
          </a:stretch>
        </p:blipFill>
        <p:spPr>
          <a:xfrm>
            <a:off x="340500" y="2571750"/>
            <a:ext cx="4231501" cy="1414823"/>
          </a:xfrm>
          <a:prstGeom prst="rect">
            <a:avLst/>
          </a:prstGeom>
          <a:noFill/>
          <a:ln>
            <a:noFill/>
          </a:ln>
        </p:spPr>
      </p:pic>
      <p:sp>
        <p:nvSpPr>
          <p:cNvPr id="236" name="Google Shape;236;g34637965625_1_147"/>
          <p:cNvSpPr txBox="1"/>
          <p:nvPr/>
        </p:nvSpPr>
        <p:spPr>
          <a:xfrm>
            <a:off x="340500" y="3986575"/>
            <a:ext cx="1399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404040"/>
                </a:solidFill>
                <a:latin typeface="Rubik"/>
                <a:ea typeface="Rubik"/>
                <a:cs typeface="Rubik"/>
                <a:sym typeface="Rubik"/>
              </a:rPr>
              <a:t>Using Software R</a:t>
            </a:r>
            <a:endParaRPr sz="1100">
              <a:solidFill>
                <a:schemeClr val="dk1"/>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34637965625_1_12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42" name="Google Shape;242;g34637965625_1_1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43" name="Google Shape;243;g34637965625_1_120"/>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244" name="Google Shape;244;g34637965625_1_120"/>
          <p:cNvSpPr txBox="1"/>
          <p:nvPr/>
        </p:nvSpPr>
        <p:spPr>
          <a:xfrm>
            <a:off x="3652175" y="1383875"/>
            <a:ext cx="5491800" cy="167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404040"/>
                </a:solidFill>
                <a:latin typeface="Rubik"/>
                <a:ea typeface="Rubik"/>
                <a:cs typeface="Rubik"/>
                <a:sym typeface="Rubik"/>
              </a:rPr>
              <a:t>The three types of branches (Apotek, Klinik &amp; Apotek, and Klinik-Apotek-Laboratorium) contribute</a:t>
            </a:r>
            <a:r>
              <a:rPr b="1" lang="en" sz="1100">
                <a:solidFill>
                  <a:srgbClr val="404040"/>
                </a:solidFill>
                <a:latin typeface="Rubik"/>
                <a:ea typeface="Rubik"/>
                <a:cs typeface="Rubik"/>
                <a:sym typeface="Rubik"/>
              </a:rPr>
              <a:t> almost equally</a:t>
            </a:r>
            <a:r>
              <a:rPr lang="en" sz="1100">
                <a:solidFill>
                  <a:srgbClr val="404040"/>
                </a:solidFill>
                <a:latin typeface="Rubik"/>
                <a:ea typeface="Rubik"/>
                <a:cs typeface="Rubik"/>
                <a:sym typeface="Rubik"/>
              </a:rPr>
              <a:t> to the total profit, with percentages around 33% each.</a:t>
            </a:r>
            <a:endParaRPr sz="1100">
              <a:solidFill>
                <a:srgbClr val="404040"/>
              </a:solidFill>
              <a:latin typeface="Rubik"/>
              <a:ea typeface="Rubik"/>
              <a:cs typeface="Rubik"/>
              <a:sym typeface="Rubik"/>
            </a:endParaRPr>
          </a:p>
          <a:p>
            <a:pPr indent="0" lvl="0" marL="0" rtl="0" algn="l">
              <a:lnSpc>
                <a:spcPct val="115000"/>
              </a:lnSpc>
              <a:spcBef>
                <a:spcPts val="600"/>
              </a:spcBef>
              <a:spcAft>
                <a:spcPts val="0"/>
              </a:spcAft>
              <a:buNone/>
            </a:pPr>
            <a:r>
              <a:rPr lang="en" sz="1100">
                <a:solidFill>
                  <a:srgbClr val="404040"/>
                </a:solidFill>
                <a:latin typeface="Rubik"/>
                <a:ea typeface="Rubik"/>
                <a:cs typeface="Rubik"/>
                <a:sym typeface="Rubik"/>
              </a:rPr>
              <a:t>This suggests a </a:t>
            </a:r>
            <a:r>
              <a:rPr b="1" lang="en" sz="1100">
                <a:solidFill>
                  <a:srgbClr val="404040"/>
                </a:solidFill>
                <a:latin typeface="Rubik"/>
                <a:ea typeface="Rubik"/>
                <a:cs typeface="Rubik"/>
                <a:sym typeface="Rubik"/>
              </a:rPr>
              <a:t>balanced performance</a:t>
            </a:r>
            <a:r>
              <a:rPr lang="en" sz="1100">
                <a:solidFill>
                  <a:srgbClr val="404040"/>
                </a:solidFill>
                <a:latin typeface="Rubik"/>
                <a:ea typeface="Rubik"/>
                <a:cs typeface="Rubik"/>
                <a:sym typeface="Rubik"/>
              </a:rPr>
              <a:t> across different branch models</a:t>
            </a:r>
            <a:endParaRPr sz="1100">
              <a:solidFill>
                <a:srgbClr val="404040"/>
              </a:solidFill>
              <a:latin typeface="Rubik"/>
              <a:ea typeface="Rubik"/>
              <a:cs typeface="Rubik"/>
              <a:sym typeface="Rubik"/>
            </a:endParaRPr>
          </a:p>
          <a:p>
            <a:pPr indent="0" lvl="0" marL="0" rtl="0" algn="l">
              <a:lnSpc>
                <a:spcPct val="115000"/>
              </a:lnSpc>
              <a:spcBef>
                <a:spcPts val="600"/>
              </a:spcBef>
              <a:spcAft>
                <a:spcPts val="0"/>
              </a:spcAft>
              <a:buNone/>
            </a:pPr>
            <a:r>
              <a:t/>
            </a:r>
            <a:endParaRPr sz="1100">
              <a:solidFill>
                <a:srgbClr val="404040"/>
              </a:solidFill>
              <a:latin typeface="Rubik"/>
              <a:ea typeface="Rubik"/>
              <a:cs typeface="Rubik"/>
              <a:sym typeface="Rubik"/>
            </a:endParaRPr>
          </a:p>
          <a:p>
            <a:pPr indent="0" lvl="0" marL="0" rtl="0" algn="l">
              <a:lnSpc>
                <a:spcPct val="115000"/>
              </a:lnSpc>
              <a:spcBef>
                <a:spcPts val="600"/>
              </a:spcBef>
              <a:spcAft>
                <a:spcPts val="0"/>
              </a:spcAft>
              <a:buNone/>
            </a:pPr>
            <a:r>
              <a:rPr lang="en" sz="1100">
                <a:solidFill>
                  <a:srgbClr val="404040"/>
                </a:solidFill>
                <a:latin typeface="Rubik"/>
                <a:ea typeface="Rubik"/>
                <a:cs typeface="Rubik"/>
                <a:sym typeface="Rubik"/>
              </a:rPr>
              <a:t>We’re adding the more </a:t>
            </a:r>
            <a:r>
              <a:rPr lang="en" sz="1100">
                <a:solidFill>
                  <a:srgbClr val="404040"/>
                </a:solidFill>
                <a:latin typeface="Rubik"/>
                <a:ea typeface="Rubik"/>
                <a:cs typeface="Rubik"/>
                <a:sym typeface="Rubik"/>
              </a:rPr>
              <a:t>specific</a:t>
            </a:r>
            <a:r>
              <a:rPr lang="en" sz="1100">
                <a:solidFill>
                  <a:srgbClr val="404040"/>
                </a:solidFill>
                <a:latin typeface="Rubik"/>
                <a:ea typeface="Rubik"/>
                <a:cs typeface="Rubik"/>
                <a:sym typeface="Rubik"/>
              </a:rPr>
              <a:t> chart with Branch ID and Branch Name in the Top 5 with highest  Profit</a:t>
            </a:r>
            <a:endParaRPr sz="1100">
              <a:solidFill>
                <a:srgbClr val="404040"/>
              </a:solidFill>
              <a:latin typeface="Rubik"/>
              <a:ea typeface="Rubik"/>
              <a:cs typeface="Rubik"/>
              <a:sym typeface="Rubik"/>
            </a:endParaRPr>
          </a:p>
        </p:txBody>
      </p:sp>
      <p:pic>
        <p:nvPicPr>
          <p:cNvPr id="245" name="Google Shape;245;g34637965625_1_120" title="Screen Shot 2025-03-30 at 15.19.43.png"/>
          <p:cNvPicPr preferRelativeResize="0"/>
          <p:nvPr/>
        </p:nvPicPr>
        <p:blipFill rotWithShape="1">
          <a:blip r:embed="rId5">
            <a:alphaModFix/>
          </a:blip>
          <a:srcRect b="32528" l="3597" r="3214" t="3602"/>
          <a:stretch/>
        </p:blipFill>
        <p:spPr>
          <a:xfrm>
            <a:off x="4942550" y="2979827"/>
            <a:ext cx="3983474" cy="2007376"/>
          </a:xfrm>
          <a:prstGeom prst="rect">
            <a:avLst/>
          </a:prstGeom>
          <a:noFill/>
          <a:ln>
            <a:noFill/>
          </a:ln>
        </p:spPr>
      </p:pic>
      <p:pic>
        <p:nvPicPr>
          <p:cNvPr id="246" name="Google Shape;246;g34637965625_1_120" title="Screen Shot 2025-03-30 at 15.19.53.png"/>
          <p:cNvPicPr preferRelativeResize="0"/>
          <p:nvPr/>
        </p:nvPicPr>
        <p:blipFill rotWithShape="1">
          <a:blip r:embed="rId6">
            <a:alphaModFix/>
          </a:blip>
          <a:srcRect b="3302" l="1638" r="3077" t="1784"/>
          <a:stretch/>
        </p:blipFill>
        <p:spPr>
          <a:xfrm>
            <a:off x="504224" y="1259550"/>
            <a:ext cx="2935149" cy="2325426"/>
          </a:xfrm>
          <a:prstGeom prst="rect">
            <a:avLst/>
          </a:prstGeom>
          <a:noFill/>
          <a:ln>
            <a:noFill/>
          </a:ln>
        </p:spPr>
      </p:pic>
      <p:sp>
        <p:nvSpPr>
          <p:cNvPr id="247" name="Google Shape;247;g34637965625_1_120"/>
          <p:cNvSpPr txBox="1"/>
          <p:nvPr/>
        </p:nvSpPr>
        <p:spPr>
          <a:xfrm>
            <a:off x="340500" y="3584975"/>
            <a:ext cx="4453200" cy="120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Clr>
                <a:schemeClr val="dk1"/>
              </a:buClr>
              <a:buSzPts val="1100"/>
              <a:buFont typeface="Arial"/>
              <a:buNone/>
            </a:pPr>
            <a:r>
              <a:rPr b="1" lang="en" sz="1100">
                <a:solidFill>
                  <a:srgbClr val="019FAB"/>
                </a:solidFill>
                <a:latin typeface="Rubik"/>
                <a:ea typeface="Rubik"/>
                <a:cs typeface="Rubik"/>
                <a:sym typeface="Rubik"/>
              </a:rPr>
              <a:t>The top-performing branches</a:t>
            </a:r>
            <a:r>
              <a:rPr lang="en" sz="1100">
                <a:solidFill>
                  <a:srgbClr val="404040"/>
                </a:solidFill>
                <a:latin typeface="Rubik"/>
                <a:ea typeface="Rubik"/>
                <a:cs typeface="Rubik"/>
                <a:sym typeface="Rubik"/>
              </a:rPr>
              <a:t> are located in Ambon, Magelang, Pematangsiantar, Mataram, and Semarang,</a:t>
            </a:r>
            <a:endParaRPr sz="1100">
              <a:solidFill>
                <a:srgbClr val="404040"/>
              </a:solidFill>
              <a:latin typeface="Rubik"/>
              <a:ea typeface="Rubik"/>
              <a:cs typeface="Rubik"/>
              <a:sym typeface="Rubik"/>
            </a:endParaRPr>
          </a:p>
          <a:p>
            <a:pPr indent="0" lvl="0" marL="0" rtl="0" algn="just">
              <a:lnSpc>
                <a:spcPct val="115000"/>
              </a:lnSpc>
              <a:spcBef>
                <a:spcPts val="600"/>
              </a:spcBef>
              <a:spcAft>
                <a:spcPts val="0"/>
              </a:spcAft>
              <a:buNone/>
            </a:pPr>
            <a:r>
              <a:rPr lang="en" sz="1100">
                <a:solidFill>
                  <a:srgbClr val="404040"/>
                </a:solidFill>
                <a:latin typeface="Rubik"/>
                <a:ea typeface="Rubik"/>
                <a:cs typeface="Rubik"/>
                <a:sym typeface="Rubik"/>
              </a:rPr>
              <a:t>Analyze the operational strategies, customer engagement, and local market conditions of the top branches and </a:t>
            </a:r>
            <a:r>
              <a:rPr b="1" lang="en" sz="1100">
                <a:solidFill>
                  <a:srgbClr val="404040"/>
                </a:solidFill>
                <a:latin typeface="Rubik"/>
                <a:ea typeface="Rubik"/>
                <a:cs typeface="Rubik"/>
                <a:sym typeface="Rubik"/>
              </a:rPr>
              <a:t>implement the successful approaches in branches with lower performance.</a:t>
            </a:r>
            <a:endParaRPr b="1" sz="1100">
              <a:solidFill>
                <a:srgbClr val="404040"/>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34637965625_1_13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53" name="Google Shape;253;g34637965625_1_13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54" name="Google Shape;254;g34637965625_1_135"/>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pic>
        <p:nvPicPr>
          <p:cNvPr id="255" name="Google Shape;255;g34637965625_1_135" title="Screen Shot 2025-03-30 at 15.20.03.png"/>
          <p:cNvPicPr preferRelativeResize="0"/>
          <p:nvPr/>
        </p:nvPicPr>
        <p:blipFill rotWithShape="1">
          <a:blip r:embed="rId5">
            <a:alphaModFix/>
          </a:blip>
          <a:srcRect b="3877" l="2002" r="3093" t="6789"/>
          <a:stretch/>
        </p:blipFill>
        <p:spPr>
          <a:xfrm>
            <a:off x="494600" y="1231525"/>
            <a:ext cx="4535681" cy="2602676"/>
          </a:xfrm>
          <a:prstGeom prst="rect">
            <a:avLst/>
          </a:prstGeom>
          <a:noFill/>
          <a:ln>
            <a:noFill/>
          </a:ln>
        </p:spPr>
      </p:pic>
      <p:sp>
        <p:nvSpPr>
          <p:cNvPr id="256" name="Google Shape;256;g34637965625_1_135"/>
          <p:cNvSpPr txBox="1"/>
          <p:nvPr/>
        </p:nvSpPr>
        <p:spPr>
          <a:xfrm>
            <a:off x="5433775" y="1370300"/>
            <a:ext cx="3006300" cy="226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100">
                <a:solidFill>
                  <a:schemeClr val="dk1"/>
                </a:solidFill>
                <a:latin typeface="Rubik"/>
                <a:ea typeface="Rubik"/>
                <a:cs typeface="Rubik"/>
                <a:sym typeface="Rubik"/>
              </a:rPr>
              <a:t>The data shows </a:t>
            </a:r>
            <a:r>
              <a:rPr b="1" lang="en" sz="1100">
                <a:solidFill>
                  <a:schemeClr val="dk1"/>
                </a:solidFill>
                <a:latin typeface="Rubik"/>
                <a:ea typeface="Rubik"/>
                <a:cs typeface="Rubik"/>
                <a:sym typeface="Rubik"/>
              </a:rPr>
              <a:t>fluctuations</a:t>
            </a:r>
            <a:r>
              <a:rPr lang="en" sz="1100">
                <a:solidFill>
                  <a:schemeClr val="dk1"/>
                </a:solidFill>
                <a:latin typeface="Rubik"/>
                <a:ea typeface="Rubik"/>
                <a:cs typeface="Rubik"/>
                <a:sym typeface="Rubik"/>
              </a:rPr>
              <a:t> in the measured value over four years. The ups and downs indicate a lack of consistent growth</a:t>
            </a:r>
            <a:endParaRPr sz="1100">
              <a:solidFill>
                <a:schemeClr val="dk1"/>
              </a:solidFill>
              <a:latin typeface="Rubik"/>
              <a:ea typeface="Rubik"/>
              <a:cs typeface="Rubik"/>
              <a:sym typeface="Rubik"/>
            </a:endParaRPr>
          </a:p>
          <a:p>
            <a:pPr indent="0" lvl="0" marL="0" rtl="0" algn="just">
              <a:lnSpc>
                <a:spcPct val="115000"/>
              </a:lnSpc>
              <a:spcBef>
                <a:spcPts val="1200"/>
              </a:spcBef>
              <a:spcAft>
                <a:spcPts val="1200"/>
              </a:spcAft>
              <a:buClr>
                <a:schemeClr val="dk1"/>
              </a:buClr>
              <a:buSzPts val="1100"/>
              <a:buFont typeface="Arial"/>
              <a:buNone/>
            </a:pPr>
            <a:r>
              <a:rPr lang="en" sz="1100">
                <a:solidFill>
                  <a:schemeClr val="dk1"/>
                </a:solidFill>
                <a:latin typeface="Rubik"/>
                <a:ea typeface="Rubik"/>
                <a:cs typeface="Rubik"/>
                <a:sym typeface="Rubik"/>
              </a:rPr>
              <a:t>The decline in 2021 and 2023 suggests possible economic or external factors affecting stability, while the increase in 2022 may indicate a temporary recovery. </a:t>
            </a:r>
            <a:r>
              <a:rPr b="1" lang="en" sz="1100">
                <a:solidFill>
                  <a:srgbClr val="019FAB"/>
                </a:solidFill>
                <a:latin typeface="Rubik"/>
                <a:ea typeface="Rubik"/>
                <a:cs typeface="Rubik"/>
                <a:sym typeface="Rubik"/>
              </a:rPr>
              <a:t>Further analysis </a:t>
            </a:r>
            <a:r>
              <a:rPr lang="en" sz="1100">
                <a:solidFill>
                  <a:schemeClr val="dk1"/>
                </a:solidFill>
                <a:latin typeface="Rubik"/>
                <a:ea typeface="Rubik"/>
                <a:cs typeface="Rubik"/>
                <a:sym typeface="Rubik"/>
              </a:rPr>
              <a:t>is needed to determine the </a:t>
            </a:r>
            <a:r>
              <a:rPr b="1" lang="en" sz="1100">
                <a:solidFill>
                  <a:schemeClr val="dk1"/>
                </a:solidFill>
                <a:latin typeface="Rubik"/>
                <a:ea typeface="Rubik"/>
                <a:cs typeface="Rubik"/>
                <a:sym typeface="Rubik"/>
              </a:rPr>
              <a:t>underlying causes </a:t>
            </a:r>
            <a:r>
              <a:rPr lang="en" sz="1100">
                <a:solidFill>
                  <a:schemeClr val="dk1"/>
                </a:solidFill>
                <a:latin typeface="Rubik"/>
                <a:ea typeface="Rubik"/>
                <a:cs typeface="Rubik"/>
                <a:sym typeface="Rubik"/>
              </a:rPr>
              <a:t>of these variations.</a:t>
            </a:r>
            <a:endParaRPr sz="1100">
              <a:solidFill>
                <a:schemeClr val="dk1"/>
              </a:solidFill>
              <a:latin typeface="Rubik"/>
              <a:ea typeface="Rubik"/>
              <a:cs typeface="Rubik"/>
              <a:sym typeface="Rubik"/>
            </a:endParaRPr>
          </a:p>
        </p:txBody>
      </p:sp>
      <p:sp>
        <p:nvSpPr>
          <p:cNvPr id="257" name="Google Shape;257;g34637965625_1_135"/>
          <p:cNvSpPr txBox="1"/>
          <p:nvPr/>
        </p:nvSpPr>
        <p:spPr>
          <a:xfrm>
            <a:off x="671800" y="4091125"/>
            <a:ext cx="8371800" cy="10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100">
                <a:latin typeface="Rubik"/>
                <a:ea typeface="Rubik"/>
                <a:cs typeface="Rubik"/>
                <a:sym typeface="Rubik"/>
              </a:rPr>
              <a:t>The increase in 2022 suggests potential opportunities. Identifying </a:t>
            </a:r>
            <a:r>
              <a:rPr b="1" lang="en" sz="1100">
                <a:latin typeface="Rubik"/>
                <a:ea typeface="Rubik"/>
                <a:cs typeface="Rubik"/>
                <a:sym typeface="Rubik"/>
              </a:rPr>
              <a:t>what drove this growth</a:t>
            </a:r>
            <a:r>
              <a:rPr lang="en" sz="1100">
                <a:latin typeface="Rubik"/>
                <a:ea typeface="Rubik"/>
                <a:cs typeface="Rubik"/>
                <a:sym typeface="Rubik"/>
              </a:rPr>
              <a:t> (e.g., increased investment, policy changes) and </a:t>
            </a:r>
            <a:r>
              <a:rPr b="1" lang="en" sz="1100">
                <a:latin typeface="Rubik"/>
                <a:ea typeface="Rubik"/>
                <a:cs typeface="Rubik"/>
                <a:sym typeface="Rubik"/>
              </a:rPr>
              <a:t>strengthening these factors</a:t>
            </a:r>
            <a:r>
              <a:rPr lang="en" sz="1100">
                <a:latin typeface="Rubik"/>
                <a:ea typeface="Rubik"/>
                <a:cs typeface="Rubik"/>
                <a:sym typeface="Rubik"/>
              </a:rPr>
              <a:t> can sustain upward trends</a:t>
            </a:r>
            <a:endParaRPr sz="1100">
              <a:latin typeface="Rubik"/>
              <a:ea typeface="Rubik"/>
              <a:cs typeface="Rubik"/>
              <a:sym typeface="Rubik"/>
            </a:endParaRPr>
          </a:p>
          <a:p>
            <a:pPr indent="0" lvl="0" marL="0" rtl="0" algn="just">
              <a:lnSpc>
                <a:spcPct val="115000"/>
              </a:lnSpc>
              <a:spcBef>
                <a:spcPts val="1200"/>
              </a:spcBef>
              <a:spcAft>
                <a:spcPts val="1200"/>
              </a:spcAft>
              <a:buNone/>
            </a:pPr>
            <a:r>
              <a:rPr lang="en" sz="1100">
                <a:latin typeface="Rubik"/>
                <a:ea typeface="Rubik"/>
                <a:cs typeface="Rubik"/>
                <a:sym typeface="Rubik"/>
              </a:rPr>
              <a:t>Implement data-driven decision-making by closely monitoring trends and using </a:t>
            </a:r>
            <a:r>
              <a:rPr b="1" lang="en" sz="1100">
                <a:latin typeface="Rubik"/>
                <a:ea typeface="Rubik"/>
                <a:cs typeface="Rubik"/>
                <a:sym typeface="Rubik"/>
              </a:rPr>
              <a:t>forecasting models</a:t>
            </a:r>
            <a:r>
              <a:rPr lang="en" sz="1100">
                <a:latin typeface="Rubik"/>
                <a:ea typeface="Rubik"/>
                <a:cs typeface="Rubik"/>
                <a:sym typeface="Rubik"/>
              </a:rPr>
              <a:t> to anticipate downturns and take proactive measures.</a:t>
            </a:r>
            <a:endParaRPr sz="1100">
              <a:latin typeface="Rubik"/>
              <a:ea typeface="Rubik"/>
              <a:cs typeface="Rubik"/>
              <a:sym typeface="Rubik"/>
            </a:endParaRPr>
          </a:p>
        </p:txBody>
      </p:sp>
      <p:sp>
        <p:nvSpPr>
          <p:cNvPr id="258" name="Google Shape;258;g34637965625_1_135"/>
          <p:cNvSpPr txBox="1"/>
          <p:nvPr/>
        </p:nvSpPr>
        <p:spPr>
          <a:xfrm>
            <a:off x="671800" y="3834200"/>
            <a:ext cx="14733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en" sz="1100">
                <a:latin typeface="Rubik"/>
                <a:ea typeface="Rubik"/>
                <a:cs typeface="Rubik"/>
                <a:sym typeface="Rubik"/>
              </a:rPr>
              <a:t>Recommendation</a:t>
            </a:r>
            <a:endParaRPr b="1" sz="1100">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68" name="Google Shape;68;p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9" name="Google Shape;69;p3"/>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txBox="1"/>
          <p:nvPr/>
        </p:nvSpPr>
        <p:spPr>
          <a:xfrm>
            <a:off x="5085650" y="1111575"/>
            <a:ext cx="37791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200">
                <a:latin typeface="Rubik SemiBold"/>
                <a:ea typeface="Rubik SemiBold"/>
                <a:cs typeface="Rubik SemiBold"/>
                <a:sym typeface="Rubik SemiBold"/>
              </a:rPr>
              <a:t>Irziqna Auliaurrachmah</a:t>
            </a:r>
            <a:endParaRPr b="0" i="0" sz="2200" u="none" cap="none" strike="noStrike">
              <a:solidFill>
                <a:srgbClr val="000000"/>
              </a:solidFill>
              <a:latin typeface="Rubik SemiBold"/>
              <a:ea typeface="Rubik SemiBold"/>
              <a:cs typeface="Rubik SemiBold"/>
              <a:sym typeface="Rubik SemiBold"/>
            </a:endParaRPr>
          </a:p>
        </p:txBody>
      </p:sp>
      <p:sp>
        <p:nvSpPr>
          <p:cNvPr id="71" name="Google Shape;71;p3"/>
          <p:cNvSpPr txBox="1"/>
          <p:nvPr/>
        </p:nvSpPr>
        <p:spPr>
          <a:xfrm>
            <a:off x="5222900" y="1634775"/>
            <a:ext cx="3504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1700">
                <a:solidFill>
                  <a:srgbClr val="019FAB"/>
                </a:solidFill>
                <a:latin typeface="Rubik SemiBold"/>
                <a:ea typeface="Rubik SemiBold"/>
                <a:cs typeface="Rubik SemiBold"/>
                <a:sym typeface="Rubik SemiBold"/>
              </a:rPr>
              <a:t>Undergraduate Student </a:t>
            </a:r>
            <a:endParaRPr b="0" i="0" sz="1700" u="none" cap="none" strike="noStrike">
              <a:solidFill>
                <a:srgbClr val="019FAB"/>
              </a:solidFill>
              <a:latin typeface="Rubik SemiBold"/>
              <a:ea typeface="Rubik SemiBold"/>
              <a:cs typeface="Rubik SemiBold"/>
              <a:sym typeface="Rubik SemiBold"/>
            </a:endParaRPr>
          </a:p>
        </p:txBody>
      </p:sp>
      <p:sp>
        <p:nvSpPr>
          <p:cNvPr id="72" name="Google Shape;72;p3"/>
          <p:cNvSpPr txBox="1"/>
          <p:nvPr/>
        </p:nvSpPr>
        <p:spPr>
          <a:xfrm>
            <a:off x="5222900" y="2134500"/>
            <a:ext cx="3696600" cy="2639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2000"/>
              <a:buFont typeface="Arial"/>
              <a:buNone/>
            </a:pPr>
            <a:r>
              <a:rPr lang="en" sz="1100">
                <a:latin typeface="Rubik Medium"/>
                <a:ea typeface="Rubik Medium"/>
                <a:cs typeface="Rubik Medium"/>
                <a:sym typeface="Rubik Medium"/>
              </a:rPr>
              <a:t>I'm currently a 4th-semester Statistics student at Sepuluh Nopember Institute of Technology (ITS) with a strong passion for data analysis and problem-solving. I aspire to become a data analyst and have developed skills in SQL, R, and Python to analyze data, derive insights, and support decision-making using Statistical Method. I'm eager to apply my knowledge to real-world projects, continuously improve my analytical abilities, and stay updated with industry trends</a:t>
            </a:r>
            <a:endParaRPr b="0" i="0" sz="1100" u="none" cap="none" strike="noStrike">
              <a:solidFill>
                <a:srgbClr val="000000"/>
              </a:solidFill>
              <a:latin typeface="Rubik Medium"/>
              <a:ea typeface="Rubik Medium"/>
              <a:cs typeface="Rubik Medium"/>
              <a:sym typeface="Rubik Medium"/>
            </a:endParaRPr>
          </a:p>
        </p:txBody>
      </p:sp>
      <p:sp>
        <p:nvSpPr>
          <p:cNvPr id="73" name="Google Shape;73;p3"/>
          <p:cNvSpPr txBox="1"/>
          <p:nvPr/>
        </p:nvSpPr>
        <p:spPr>
          <a:xfrm>
            <a:off x="1004800" y="3928325"/>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Surabaya</a:t>
            </a:r>
            <a:r>
              <a:rPr lang="en" sz="1200">
                <a:latin typeface="Rubik Medium"/>
                <a:ea typeface="Rubik Medium"/>
                <a:cs typeface="Rubik Medium"/>
                <a:sym typeface="Rubik Medium"/>
              </a:rPr>
              <a:t>, Jawa Timur</a:t>
            </a:r>
            <a:endParaRPr b="0" i="0" sz="1200" u="none" cap="none" strike="noStrike">
              <a:solidFill>
                <a:srgbClr val="000000"/>
              </a:solidFill>
              <a:latin typeface="Rubik Medium"/>
              <a:ea typeface="Rubik Medium"/>
              <a:cs typeface="Rubik Medium"/>
              <a:sym typeface="Rubik Medium"/>
            </a:endParaRPr>
          </a:p>
        </p:txBody>
      </p:sp>
      <p:pic>
        <p:nvPicPr>
          <p:cNvPr id="74" name="Google Shape;74;p3"/>
          <p:cNvPicPr preferRelativeResize="0"/>
          <p:nvPr/>
        </p:nvPicPr>
        <p:blipFill rotWithShape="1">
          <a:blip r:embed="rId5">
            <a:alphaModFix/>
          </a:blip>
          <a:srcRect b="0" l="0" r="0" t="0"/>
          <a:stretch/>
        </p:blipFill>
        <p:spPr>
          <a:xfrm>
            <a:off x="510750" y="4774200"/>
            <a:ext cx="369300" cy="369300"/>
          </a:xfrm>
          <a:prstGeom prst="rect">
            <a:avLst/>
          </a:prstGeom>
          <a:noFill/>
          <a:ln>
            <a:noFill/>
          </a:ln>
        </p:spPr>
      </p:pic>
      <p:pic>
        <p:nvPicPr>
          <p:cNvPr id="75" name="Google Shape;75;p3"/>
          <p:cNvPicPr preferRelativeResize="0"/>
          <p:nvPr/>
        </p:nvPicPr>
        <p:blipFill rotWithShape="1">
          <a:blip r:embed="rId6">
            <a:alphaModFix/>
          </a:blip>
          <a:srcRect b="0" l="0" r="0" t="0"/>
          <a:stretch/>
        </p:blipFill>
        <p:spPr>
          <a:xfrm>
            <a:off x="495300" y="3912875"/>
            <a:ext cx="400201" cy="400201"/>
          </a:xfrm>
          <a:prstGeom prst="rect">
            <a:avLst/>
          </a:prstGeom>
          <a:noFill/>
          <a:ln>
            <a:noFill/>
          </a:ln>
        </p:spPr>
      </p:pic>
      <p:pic>
        <p:nvPicPr>
          <p:cNvPr id="76" name="Google Shape;76;p3"/>
          <p:cNvPicPr preferRelativeResize="0"/>
          <p:nvPr/>
        </p:nvPicPr>
        <p:blipFill rotWithShape="1">
          <a:blip r:embed="rId7">
            <a:alphaModFix/>
          </a:blip>
          <a:srcRect b="0" l="0" r="0" t="0"/>
          <a:stretch/>
        </p:blipFill>
        <p:spPr>
          <a:xfrm>
            <a:off x="504096" y="4411877"/>
            <a:ext cx="369300" cy="263511"/>
          </a:xfrm>
          <a:prstGeom prst="rect">
            <a:avLst/>
          </a:prstGeom>
          <a:noFill/>
          <a:ln>
            <a:noFill/>
          </a:ln>
        </p:spPr>
      </p:pic>
      <p:sp>
        <p:nvSpPr>
          <p:cNvPr id="77" name="Google Shape;77;p3"/>
          <p:cNvSpPr txBox="1"/>
          <p:nvPr/>
        </p:nvSpPr>
        <p:spPr>
          <a:xfrm>
            <a:off x="1004800" y="4750550"/>
            <a:ext cx="3504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900" u="sng">
                <a:solidFill>
                  <a:schemeClr val="hlink"/>
                </a:solidFill>
                <a:latin typeface="Rubik Medium"/>
                <a:ea typeface="Rubik Medium"/>
                <a:cs typeface="Rubik Medium"/>
                <a:sym typeface="Rubik Medium"/>
                <a:hlinkClick r:id="rId8"/>
              </a:rPr>
              <a:t>https://www.linkedin.com/in/irziqna-auliaurrachmah/</a:t>
            </a:r>
            <a:r>
              <a:rPr lang="en" sz="900">
                <a:latin typeface="Rubik Medium"/>
                <a:ea typeface="Rubik Medium"/>
                <a:cs typeface="Rubik Medium"/>
                <a:sym typeface="Rubik Medium"/>
              </a:rPr>
              <a:t> </a:t>
            </a:r>
            <a:endParaRPr b="0" i="0" sz="900" u="none" cap="none" strike="noStrike">
              <a:solidFill>
                <a:srgbClr val="000000"/>
              </a:solidFill>
              <a:latin typeface="Rubik Medium"/>
              <a:ea typeface="Rubik Medium"/>
              <a:cs typeface="Rubik Medium"/>
              <a:sym typeface="Rubik Medium"/>
            </a:endParaRPr>
          </a:p>
        </p:txBody>
      </p:sp>
      <p:sp>
        <p:nvSpPr>
          <p:cNvPr id="78" name="Google Shape;78;p3"/>
          <p:cNvSpPr txBox="1"/>
          <p:nvPr/>
        </p:nvSpPr>
        <p:spPr>
          <a:xfrm>
            <a:off x="1004800" y="4358988"/>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irziqnaulia@gmail.com</a:t>
            </a:r>
            <a:endParaRPr b="0" i="0" sz="1200" u="none" cap="none" strike="noStrike">
              <a:solidFill>
                <a:srgbClr val="000000"/>
              </a:solidFill>
              <a:latin typeface="Rubik Medium"/>
              <a:ea typeface="Rubik Medium"/>
              <a:cs typeface="Rubik Medium"/>
              <a:sym typeface="Rubik Medium"/>
            </a:endParaRPr>
          </a:p>
        </p:txBody>
      </p:sp>
      <p:pic>
        <p:nvPicPr>
          <p:cNvPr id="79" name="Google Shape;79;p3" title="WhatsApp Image 2024-07-22 at 14.04.29.jpeg"/>
          <p:cNvPicPr preferRelativeResize="0"/>
          <p:nvPr/>
        </p:nvPicPr>
        <p:blipFill rotWithShape="1">
          <a:blip r:embed="rId9">
            <a:alphaModFix/>
          </a:blip>
          <a:srcRect b="0" l="0" r="0" t="21266"/>
          <a:stretch/>
        </p:blipFill>
        <p:spPr>
          <a:xfrm>
            <a:off x="895490" y="454475"/>
            <a:ext cx="2356669" cy="3298801"/>
          </a:xfrm>
          <a:prstGeom prst="rect">
            <a:avLst/>
          </a:prstGeom>
          <a:solidFill>
            <a:schemeClr val="accent4"/>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62" name="Shape 262"/>
        <p:cNvGrpSpPr/>
        <p:nvPr/>
      </p:nvGrpSpPr>
      <p:grpSpPr>
        <a:xfrm>
          <a:off x="0" y="0"/>
          <a:ext cx="0" cy="0"/>
          <a:chOff x="0" y="0"/>
          <a:chExt cx="0" cy="0"/>
        </a:xfrm>
      </p:grpSpPr>
      <p:pic>
        <p:nvPicPr>
          <p:cNvPr id="263" name="Google Shape;263;p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64" name="Google Shape;264;p8"/>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65" name="Google Shape;265;p8"/>
          <p:cNvSpPr txBox="1"/>
          <p:nvPr/>
        </p:nvSpPr>
        <p:spPr>
          <a:xfrm>
            <a:off x="2376000" y="1939850"/>
            <a:ext cx="4392000" cy="8772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lt1"/>
                </a:solidFill>
                <a:latin typeface="Rubik"/>
                <a:ea typeface="Rubik"/>
                <a:cs typeface="Rubik"/>
                <a:sym typeface="Rubik"/>
              </a:rPr>
              <a:t>Thank You</a:t>
            </a:r>
            <a:endParaRPr b="0" i="0" sz="2000" u="none" cap="none" strike="noStrike">
              <a:solidFill>
                <a:schemeClr val="lt1"/>
              </a:solidFill>
              <a:latin typeface="Rubik"/>
              <a:ea typeface="Rubik"/>
              <a:cs typeface="Rubik"/>
              <a:sym typeface="Rubik"/>
            </a:endParaRPr>
          </a:p>
        </p:txBody>
      </p:sp>
      <p:sp>
        <p:nvSpPr>
          <p:cNvPr id="266" name="Google Shape;266;p8"/>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pic>
        <p:nvPicPr>
          <p:cNvPr id="267" name="Google Shape;267;p8"/>
          <p:cNvPicPr preferRelativeResize="0"/>
          <p:nvPr/>
        </p:nvPicPr>
        <p:blipFill rotWithShape="1">
          <a:blip r:embed="rId5">
            <a:alphaModFix/>
          </a:blip>
          <a:srcRect b="0" l="0" r="0" t="0"/>
          <a:stretch/>
        </p:blipFill>
        <p:spPr>
          <a:xfrm>
            <a:off x="4847400" y="4248575"/>
            <a:ext cx="1314825" cy="47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85" name="Google Shape;85;p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86" name="Google Shape;86;p4"/>
          <p:cNvSpPr txBox="1"/>
          <p:nvPr/>
        </p:nvSpPr>
        <p:spPr>
          <a:xfrm>
            <a:off x="340500" y="1406350"/>
            <a:ext cx="8463000" cy="3224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latin typeface="Rubik"/>
                <a:ea typeface="Rubik"/>
                <a:cs typeface="Rubik"/>
                <a:sym typeface="Rubik"/>
              </a:rPr>
              <a:t>Kimia Farma is the first </a:t>
            </a:r>
            <a:r>
              <a:rPr b="1" lang="en" sz="1500">
                <a:solidFill>
                  <a:schemeClr val="dk1"/>
                </a:solidFill>
                <a:latin typeface="Rubik"/>
                <a:ea typeface="Rubik"/>
                <a:cs typeface="Rubik"/>
                <a:sym typeface="Rubik"/>
              </a:rPr>
              <a:t>pharmaceutical industry</a:t>
            </a:r>
            <a:r>
              <a:rPr lang="en" sz="1500">
                <a:solidFill>
                  <a:schemeClr val="dk1"/>
                </a:solidFill>
                <a:latin typeface="Rubik"/>
                <a:ea typeface="Rubik"/>
                <a:cs typeface="Rubik"/>
                <a:sym typeface="Rubik"/>
              </a:rPr>
              <a:t> company in Indonesia, established by the Dutch East Indies government in 1817. Initially, the company was named NV Chemicalien Handle Rathkamp &amp; Co. In 1958, the Government of the Republic of Indonesia merged several pharmaceutical companies into PNF (Perusahaan Negara Farmasi) Bhinneka Kimia Farma.</a:t>
            </a:r>
            <a:endParaRPr sz="1500">
              <a:solidFill>
                <a:schemeClr val="dk1"/>
              </a:solidFill>
              <a:latin typeface="Rubik"/>
              <a:ea typeface="Rubik"/>
              <a:cs typeface="Rubik"/>
              <a:sym typeface="Rubik"/>
            </a:endParaRPr>
          </a:p>
          <a:p>
            <a:pPr indent="0" lvl="0" marL="0" rtl="0" algn="just">
              <a:lnSpc>
                <a:spcPct val="115000"/>
              </a:lnSpc>
              <a:spcBef>
                <a:spcPts val="1200"/>
              </a:spcBef>
              <a:spcAft>
                <a:spcPts val="1200"/>
              </a:spcAft>
              <a:buClr>
                <a:schemeClr val="dk1"/>
              </a:buClr>
              <a:buSzPts val="1100"/>
              <a:buFont typeface="Arial"/>
              <a:buNone/>
            </a:pPr>
            <a:r>
              <a:rPr lang="en" sz="1500">
                <a:solidFill>
                  <a:schemeClr val="dk1"/>
                </a:solidFill>
                <a:latin typeface="Rubik"/>
                <a:ea typeface="Rubik"/>
                <a:cs typeface="Rubik"/>
                <a:sym typeface="Rubik"/>
              </a:rPr>
              <a:t>On August 16, 1971, the legal status of PNF was changed to a Limited Liability Company, leading to the company's name change to PT Kimia Farma (Persero). Later, the company’s name was changed from PT Kimia Farma (Persero) Tbk to </a:t>
            </a:r>
            <a:r>
              <a:rPr b="1" lang="en" sz="1500">
                <a:solidFill>
                  <a:schemeClr val="dk1"/>
                </a:solidFill>
                <a:latin typeface="Rubik"/>
                <a:ea typeface="Rubik"/>
                <a:cs typeface="Rubik"/>
                <a:sym typeface="Rubik"/>
              </a:rPr>
              <a:t>PT Kimia Farma Tbk,</a:t>
            </a:r>
            <a:r>
              <a:rPr lang="en" sz="1500">
                <a:solidFill>
                  <a:schemeClr val="dk1"/>
                </a:solidFill>
                <a:latin typeface="Rubik"/>
                <a:ea typeface="Rubik"/>
                <a:cs typeface="Rubik"/>
                <a:sym typeface="Rubik"/>
              </a:rPr>
              <a:t> effective as of February 28, 2020, as stated in the Deed of Minutes of the Extraordinary General Meeting of Shareholders (RUPSLB) Number 18 dated September 18, 2019. Additionally, Kimia Farma became a member of the state-owned pharmaceutical holding company </a:t>
            </a:r>
            <a:r>
              <a:rPr b="1" lang="en" sz="1500">
                <a:solidFill>
                  <a:schemeClr val="dk1"/>
                </a:solidFill>
                <a:latin typeface="Rubik"/>
                <a:ea typeface="Rubik"/>
                <a:cs typeface="Rubik"/>
                <a:sym typeface="Rubik"/>
              </a:rPr>
              <a:t>(Holding BUMN Farmasi)</a:t>
            </a:r>
            <a:r>
              <a:rPr lang="en" sz="1500">
                <a:solidFill>
                  <a:schemeClr val="dk1"/>
                </a:solidFill>
                <a:latin typeface="Rubik"/>
                <a:ea typeface="Rubik"/>
                <a:cs typeface="Rubik"/>
                <a:sym typeface="Rubik"/>
              </a:rPr>
              <a:t>.</a:t>
            </a:r>
            <a:endParaRPr b="1" sz="1500">
              <a:latin typeface="Rubik"/>
              <a:ea typeface="Rubik"/>
              <a:cs typeface="Rubik"/>
              <a:sym typeface="Rubik"/>
            </a:endParaRPr>
          </a:p>
        </p:txBody>
      </p:sp>
      <p:sp>
        <p:nvSpPr>
          <p:cNvPr id="87" name="Google Shape;87;p4"/>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pic>
        <p:nvPicPr>
          <p:cNvPr id="88" name="Google Shape;88;p4"/>
          <p:cNvPicPr preferRelativeResize="0"/>
          <p:nvPr/>
        </p:nvPicPr>
        <p:blipFill rotWithShape="1">
          <a:blip r:embed="rId5">
            <a:alphaModFix/>
          </a:blip>
          <a:srcRect b="0" l="0" r="0" t="0"/>
          <a:stretch/>
        </p:blipFill>
        <p:spPr>
          <a:xfrm>
            <a:off x="340500" y="185625"/>
            <a:ext cx="1800021" cy="64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g265ee868302_0_9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94" name="Google Shape;94;g265ee868302_0_9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5" name="Google Shape;95;g265ee868302_0_99"/>
          <p:cNvSpPr txBox="1"/>
          <p:nvPr/>
        </p:nvSpPr>
        <p:spPr>
          <a:xfrm>
            <a:off x="340500" y="1406350"/>
            <a:ext cx="8340300" cy="3407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lang="en" sz="1300">
                <a:latin typeface="Rubik"/>
                <a:ea typeface="Rubik"/>
                <a:cs typeface="Rubik"/>
                <a:sym typeface="Rubik"/>
              </a:rPr>
              <a:t>As a Big Data Analytics Intern at Kimia Farma, my role involves tackling various challenges that require a deep understanding of data and strong analytical skills. One of my main projects is evaluating </a:t>
            </a:r>
            <a:r>
              <a:rPr b="1" lang="en" sz="1300">
                <a:solidFill>
                  <a:schemeClr val="dk1"/>
                </a:solidFill>
                <a:latin typeface="Rubik"/>
                <a:ea typeface="Rubik"/>
                <a:cs typeface="Rubik"/>
                <a:sym typeface="Rubik"/>
              </a:rPr>
              <a:t>Kimia Farma's business performance from 2020 to 2023</a:t>
            </a:r>
            <a:r>
              <a:rPr lang="en" sz="1300">
                <a:latin typeface="Rubik"/>
                <a:ea typeface="Rubik"/>
                <a:cs typeface="Rubik"/>
                <a:sym typeface="Rubik"/>
              </a:rPr>
              <a:t>, with a </a:t>
            </a:r>
            <a:r>
              <a:rPr lang="en" sz="1300">
                <a:solidFill>
                  <a:srgbClr val="019FAB"/>
                </a:solidFill>
                <a:latin typeface="Rubik SemiBold"/>
                <a:ea typeface="Rubik SemiBold"/>
                <a:cs typeface="Rubik SemiBold"/>
                <a:sym typeface="Rubik SemiBold"/>
              </a:rPr>
              <a:t>dataset:</a:t>
            </a:r>
            <a:endParaRPr sz="1300">
              <a:solidFill>
                <a:srgbClr val="019FAB"/>
              </a:solidFill>
              <a:latin typeface="Rubik SemiBold"/>
              <a:ea typeface="Rubik SemiBold"/>
              <a:cs typeface="Rubik SemiBold"/>
              <a:sym typeface="Rubik SemiBold"/>
            </a:endParaRPr>
          </a:p>
          <a:p>
            <a:pPr indent="0" lvl="0" marL="0" marR="0" rtl="0" algn="just">
              <a:lnSpc>
                <a:spcPct val="100000"/>
              </a:lnSpc>
              <a:spcBef>
                <a:spcPts val="0"/>
              </a:spcBef>
              <a:spcAft>
                <a:spcPts val="0"/>
              </a:spcAft>
              <a:buClr>
                <a:schemeClr val="dk1"/>
              </a:buClr>
              <a:buSzPts val="1100"/>
              <a:buFont typeface="Arial"/>
              <a:buNone/>
            </a:pPr>
            <a:r>
              <a:t/>
            </a:r>
            <a:endParaRPr sz="1300">
              <a:latin typeface="Rubik"/>
              <a:ea typeface="Rubik"/>
              <a:cs typeface="Rubik"/>
              <a:sym typeface="Rubik"/>
            </a:endParaRPr>
          </a:p>
          <a:p>
            <a:pPr indent="-311150" lvl="0" marL="457200" marR="0" rtl="0" algn="just">
              <a:lnSpc>
                <a:spcPct val="150000"/>
              </a:lnSpc>
              <a:spcBef>
                <a:spcPts val="0"/>
              </a:spcBef>
              <a:spcAft>
                <a:spcPts val="0"/>
              </a:spcAft>
              <a:buClr>
                <a:srgbClr val="019FAB"/>
              </a:buClr>
              <a:buSzPts val="1300"/>
              <a:buFont typeface="Rubik SemiBold"/>
              <a:buChar char="-"/>
            </a:pPr>
            <a:r>
              <a:rPr lang="en" sz="1300">
                <a:solidFill>
                  <a:srgbClr val="019FAB"/>
                </a:solidFill>
                <a:latin typeface="Rubik SemiBold"/>
                <a:ea typeface="Rubik SemiBold"/>
                <a:cs typeface="Rubik SemiBold"/>
                <a:sym typeface="Rubik SemiBold"/>
              </a:rPr>
              <a:t>kf_final_transaction.csv </a:t>
            </a:r>
            <a:endParaRPr sz="1300">
              <a:solidFill>
                <a:srgbClr val="019FAB"/>
              </a:solidFill>
              <a:latin typeface="Rubik SemiBold"/>
              <a:ea typeface="Rubik SemiBold"/>
              <a:cs typeface="Rubik SemiBold"/>
              <a:sym typeface="Rubik SemiBold"/>
            </a:endParaRPr>
          </a:p>
          <a:p>
            <a:pPr indent="-311150" lvl="0" marL="457200" marR="0" rtl="0" algn="just">
              <a:lnSpc>
                <a:spcPct val="150000"/>
              </a:lnSpc>
              <a:spcBef>
                <a:spcPts val="0"/>
              </a:spcBef>
              <a:spcAft>
                <a:spcPts val="0"/>
              </a:spcAft>
              <a:buClr>
                <a:srgbClr val="019FAB"/>
              </a:buClr>
              <a:buSzPts val="1300"/>
              <a:buFont typeface="Rubik SemiBold"/>
              <a:buChar char="-"/>
            </a:pPr>
            <a:r>
              <a:rPr lang="en" sz="1300">
                <a:solidFill>
                  <a:srgbClr val="019FAB"/>
                </a:solidFill>
                <a:latin typeface="Rubik SemiBold"/>
                <a:ea typeface="Rubik SemiBold"/>
                <a:cs typeface="Rubik SemiBold"/>
                <a:sym typeface="Rubik SemiBold"/>
              </a:rPr>
              <a:t>kf_inventory.csv</a:t>
            </a:r>
            <a:endParaRPr sz="1300">
              <a:solidFill>
                <a:srgbClr val="019FAB"/>
              </a:solidFill>
              <a:latin typeface="Rubik SemiBold"/>
              <a:ea typeface="Rubik SemiBold"/>
              <a:cs typeface="Rubik SemiBold"/>
              <a:sym typeface="Rubik SemiBold"/>
            </a:endParaRPr>
          </a:p>
          <a:p>
            <a:pPr indent="-311150" lvl="0" marL="457200" marR="0" rtl="0" algn="just">
              <a:lnSpc>
                <a:spcPct val="150000"/>
              </a:lnSpc>
              <a:spcBef>
                <a:spcPts val="0"/>
              </a:spcBef>
              <a:spcAft>
                <a:spcPts val="0"/>
              </a:spcAft>
              <a:buClr>
                <a:srgbClr val="019FAB"/>
              </a:buClr>
              <a:buSzPts val="1300"/>
              <a:buFont typeface="Rubik SemiBold"/>
              <a:buChar char="-"/>
            </a:pPr>
            <a:r>
              <a:rPr lang="en" sz="1300">
                <a:solidFill>
                  <a:srgbClr val="019FAB"/>
                </a:solidFill>
                <a:latin typeface="Rubik SemiBold"/>
                <a:ea typeface="Rubik SemiBold"/>
                <a:cs typeface="Rubik SemiBold"/>
                <a:sym typeface="Rubik SemiBold"/>
              </a:rPr>
              <a:t> kf_kantor_cabang.csv</a:t>
            </a:r>
            <a:endParaRPr sz="1300">
              <a:solidFill>
                <a:srgbClr val="019FAB"/>
              </a:solidFill>
              <a:latin typeface="Rubik SemiBold"/>
              <a:ea typeface="Rubik SemiBold"/>
              <a:cs typeface="Rubik SemiBold"/>
              <a:sym typeface="Rubik SemiBold"/>
            </a:endParaRPr>
          </a:p>
          <a:p>
            <a:pPr indent="-311150" lvl="0" marL="457200" marR="0" rtl="0" algn="just">
              <a:lnSpc>
                <a:spcPct val="150000"/>
              </a:lnSpc>
              <a:spcBef>
                <a:spcPts val="0"/>
              </a:spcBef>
              <a:spcAft>
                <a:spcPts val="0"/>
              </a:spcAft>
              <a:buClr>
                <a:srgbClr val="019FAB"/>
              </a:buClr>
              <a:buSzPts val="1300"/>
              <a:buFont typeface="Rubik SemiBold"/>
              <a:buChar char="-"/>
            </a:pPr>
            <a:r>
              <a:rPr lang="en" sz="1300">
                <a:solidFill>
                  <a:srgbClr val="019FAB"/>
                </a:solidFill>
                <a:latin typeface="Rubik SemiBold"/>
                <a:ea typeface="Rubik SemiBold"/>
                <a:cs typeface="Rubik SemiBold"/>
                <a:sym typeface="Rubik SemiBold"/>
              </a:rPr>
              <a:t>kf_product.csv </a:t>
            </a:r>
            <a:endParaRPr sz="1300">
              <a:solidFill>
                <a:srgbClr val="019FAB"/>
              </a:solidFill>
              <a:latin typeface="Rubik SemiBold"/>
              <a:ea typeface="Rubik SemiBold"/>
              <a:cs typeface="Rubik SemiBold"/>
              <a:sym typeface="Rubik SemiBold"/>
            </a:endParaRPr>
          </a:p>
          <a:p>
            <a:pPr indent="0" lvl="0" marL="0" rtl="0" algn="l">
              <a:lnSpc>
                <a:spcPct val="115000"/>
              </a:lnSpc>
              <a:spcBef>
                <a:spcPts val="1200"/>
              </a:spcBef>
              <a:spcAft>
                <a:spcPts val="0"/>
              </a:spcAft>
              <a:buNone/>
            </a:pPr>
            <a:r>
              <a:rPr lang="en" sz="1300">
                <a:solidFill>
                  <a:schemeClr val="dk1"/>
                </a:solidFill>
                <a:latin typeface="Rubik"/>
                <a:ea typeface="Rubik"/>
                <a:cs typeface="Rubik"/>
                <a:sym typeface="Rubik"/>
              </a:rPr>
              <a:t>The output is to create an analysis table in BigQuery and develop a </a:t>
            </a:r>
            <a:r>
              <a:rPr b="1" lang="en" sz="1300">
                <a:solidFill>
                  <a:schemeClr val="dk1"/>
                </a:solidFill>
                <a:latin typeface="Rubik"/>
                <a:ea typeface="Rubik"/>
                <a:cs typeface="Rubik"/>
                <a:sym typeface="Rubik"/>
              </a:rPr>
              <a:t>Performance Analytics Dashboard for Kimia Farma's Business (2020-2023)</a:t>
            </a:r>
            <a:r>
              <a:rPr lang="en" sz="1300">
                <a:solidFill>
                  <a:schemeClr val="dk1"/>
                </a:solidFill>
                <a:latin typeface="Rubik"/>
                <a:ea typeface="Rubik"/>
                <a:cs typeface="Rubik"/>
                <a:sym typeface="Rubik"/>
              </a:rPr>
              <a:t> using  Google Looker Studio.</a:t>
            </a:r>
            <a:endParaRPr sz="1300">
              <a:solidFill>
                <a:schemeClr val="dk1"/>
              </a:solidFill>
              <a:latin typeface="Rubik"/>
              <a:ea typeface="Rubik"/>
              <a:cs typeface="Rubik"/>
              <a:sym typeface="Rubik"/>
            </a:endParaRPr>
          </a:p>
          <a:p>
            <a:pPr indent="0" lvl="0" marL="0" rtl="0" algn="l">
              <a:lnSpc>
                <a:spcPct val="115000"/>
              </a:lnSpc>
              <a:spcBef>
                <a:spcPts val="1200"/>
              </a:spcBef>
              <a:spcAft>
                <a:spcPts val="0"/>
              </a:spcAft>
              <a:buNone/>
            </a:pPr>
            <a:r>
              <a:t/>
            </a:r>
            <a:endParaRPr sz="1000">
              <a:solidFill>
                <a:schemeClr val="dk1"/>
              </a:solidFill>
            </a:endParaRPr>
          </a:p>
        </p:txBody>
      </p:sp>
      <p:sp>
        <p:nvSpPr>
          <p:cNvPr id="96" name="Google Shape;96;g265ee868302_0_99"/>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
        <p:nvSpPr>
          <p:cNvPr id="97" name="Google Shape;97;g265ee868302_0_99"/>
          <p:cNvSpPr txBox="1"/>
          <p:nvPr/>
        </p:nvSpPr>
        <p:spPr>
          <a:xfrm>
            <a:off x="6054900" y="4444750"/>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i="0" lang="en" sz="1200" u="none" cap="none" strike="noStrike">
                <a:solidFill>
                  <a:srgbClr val="000000"/>
                </a:solidFill>
                <a:latin typeface="Rubik"/>
                <a:ea typeface="Rubik"/>
                <a:cs typeface="Rubik"/>
                <a:sym typeface="Rubik"/>
              </a:rPr>
              <a:t>Project explanation video </a:t>
            </a:r>
            <a:r>
              <a:rPr b="1" i="0" lang="en" sz="1200" u="sng" cap="none" strike="noStrike">
                <a:solidFill>
                  <a:schemeClr val="hlink"/>
                </a:solidFill>
                <a:latin typeface="Rubik"/>
                <a:ea typeface="Rubik"/>
                <a:cs typeface="Rubik"/>
                <a:sym typeface="Rubik"/>
                <a:hlinkClick r:id="rId5"/>
              </a:rPr>
              <a:t>here!</a:t>
            </a:r>
            <a:endParaRPr b="1" i="1" sz="1000" u="none" cap="none" strike="noStrike">
              <a:solidFill>
                <a:srgbClr val="000000"/>
              </a:solidFill>
              <a:latin typeface="Rubik"/>
              <a:ea typeface="Rubik"/>
              <a:cs typeface="Rubik"/>
              <a:sym typeface="Rubik"/>
            </a:endParaRPr>
          </a:p>
        </p:txBody>
      </p:sp>
      <p:sp>
        <p:nvSpPr>
          <p:cNvPr id="98" name="Google Shape;98;g265ee868302_0_99"/>
          <p:cNvSpPr txBox="1"/>
          <p:nvPr/>
        </p:nvSpPr>
        <p:spPr>
          <a:xfrm>
            <a:off x="6054900" y="4774200"/>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lang="en" sz="1200">
                <a:latin typeface="Rubik"/>
                <a:ea typeface="Rubik"/>
                <a:cs typeface="Rubik"/>
                <a:sym typeface="Rubik"/>
              </a:rPr>
              <a:t>Github repository </a:t>
            </a:r>
            <a:r>
              <a:rPr b="1" i="0" lang="en" sz="1200" u="none" cap="none" strike="noStrike">
                <a:solidFill>
                  <a:srgbClr val="000000"/>
                </a:solidFill>
                <a:latin typeface="Rubik"/>
                <a:ea typeface="Rubik"/>
                <a:cs typeface="Rubik"/>
                <a:sym typeface="Rubik"/>
              </a:rPr>
              <a:t> </a:t>
            </a:r>
            <a:r>
              <a:rPr b="1" i="0" lang="en" sz="1200" u="sng" cap="none" strike="noStrike">
                <a:solidFill>
                  <a:schemeClr val="hlink"/>
                </a:solidFill>
                <a:latin typeface="Rubik"/>
                <a:ea typeface="Rubik"/>
                <a:cs typeface="Rubik"/>
                <a:sym typeface="Rubik"/>
                <a:hlinkClick r:id="rId6"/>
              </a:rPr>
              <a:t>here!</a:t>
            </a:r>
            <a:endParaRPr b="1" i="1" sz="1000" u="none" cap="none" strike="noStrike">
              <a:solidFill>
                <a:srgbClr val="000000"/>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g23ec2985a68_1_3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04" name="Google Shape;104;g23ec2985a68_1_3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5" name="Google Shape;105;g23ec2985a68_1_33"/>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sp>
        <p:nvSpPr>
          <p:cNvPr id="106" name="Google Shape;106;g23ec2985a68_1_33"/>
          <p:cNvSpPr txBox="1"/>
          <p:nvPr/>
        </p:nvSpPr>
        <p:spPr>
          <a:xfrm>
            <a:off x="340500" y="1254400"/>
            <a:ext cx="5505900" cy="38364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SemiBold"/>
                <a:ea typeface="Rubik SemiBold"/>
                <a:cs typeface="Rubik SemiBold"/>
                <a:sym typeface="Rubik SemiBold"/>
              </a:rPr>
              <a:t>Step 1: Download the CSV Files</a:t>
            </a:r>
            <a:endParaRPr sz="1300">
              <a:solidFill>
                <a:schemeClr val="dk1"/>
              </a:solidFill>
              <a:latin typeface="Rubik SemiBold"/>
              <a:ea typeface="Rubik SemiBold"/>
              <a:cs typeface="Rubik SemiBold"/>
              <a:sym typeface="Rubik SemiBold"/>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Initially, I downloaded the required CSV files to my local file. </a:t>
            </a:r>
            <a:endParaRPr sz="1300">
              <a:solidFill>
                <a:schemeClr val="dk1"/>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SemiBold"/>
                <a:ea typeface="Rubik SemiBold"/>
                <a:cs typeface="Rubik SemiBold"/>
                <a:sym typeface="Rubik SemiBold"/>
              </a:rPr>
              <a:t>Step 2: Access Google Cloud Console &amp; Create a New Project</a:t>
            </a:r>
            <a:endParaRPr sz="1300">
              <a:solidFill>
                <a:schemeClr val="dk1"/>
              </a:solidFill>
              <a:latin typeface="Rubik SemiBold"/>
              <a:ea typeface="Rubik SemiBold"/>
              <a:cs typeface="Rubik SemiBold"/>
              <a:sym typeface="Rubik SemiBold"/>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After ensuring that I had all the files ready, I logged into my Google Cloud account and navigated to the BigQuery section and create a new project </a:t>
            </a:r>
            <a:r>
              <a:rPr lang="en" sz="1300">
                <a:solidFill>
                  <a:srgbClr val="019FAB"/>
                </a:solidFill>
                <a:latin typeface="Rubik SemiBold"/>
                <a:ea typeface="Rubik SemiBold"/>
                <a:cs typeface="Rubik SemiBold"/>
                <a:sym typeface="Rubik SemiBold"/>
              </a:rPr>
              <a:t>“Rakamin-KF-Analytics”</a:t>
            </a:r>
            <a:endParaRPr sz="1300">
              <a:solidFill>
                <a:srgbClr val="019FAB"/>
              </a:solidFill>
              <a:latin typeface="Rubik SemiBold"/>
              <a:ea typeface="Rubik SemiBold"/>
              <a:cs typeface="Rubik SemiBold"/>
              <a:sym typeface="Rubik SemiBold"/>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Poppins SemiBold"/>
                <a:ea typeface="Poppins SemiBold"/>
                <a:cs typeface="Poppins SemiBold"/>
                <a:sym typeface="Poppins SemiBold"/>
              </a:rPr>
              <a:t>Step 3: Create a New Dataset</a:t>
            </a:r>
            <a:endParaRPr sz="1300">
              <a:solidFill>
                <a:schemeClr val="dk1"/>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To keep my data organized, I created a new dataset in BigQuery. I clicked on the "Create Dataset" button and name it </a:t>
            </a:r>
            <a:r>
              <a:rPr lang="en" sz="1300">
                <a:solidFill>
                  <a:srgbClr val="019FAB"/>
                </a:solidFill>
                <a:latin typeface="Rubik"/>
                <a:ea typeface="Rubik"/>
                <a:cs typeface="Rubik"/>
                <a:sym typeface="Rubik"/>
              </a:rPr>
              <a:t>“</a:t>
            </a:r>
            <a:r>
              <a:rPr lang="en" sz="1300">
                <a:solidFill>
                  <a:srgbClr val="019FAB"/>
                </a:solidFill>
                <a:latin typeface="Rubik SemiBold"/>
                <a:ea typeface="Rubik SemiBold"/>
                <a:cs typeface="Rubik SemiBold"/>
                <a:sym typeface="Rubik SemiBold"/>
              </a:rPr>
              <a:t>kimia_farma” (originally)</a:t>
            </a:r>
            <a:endParaRPr sz="1300">
              <a:solidFill>
                <a:srgbClr val="019FAB"/>
              </a:solidFill>
              <a:latin typeface="Rubik SemiBold"/>
              <a:ea typeface="Rubik SemiBold"/>
              <a:cs typeface="Rubik SemiBold"/>
              <a:sym typeface="Rubik SemiBold"/>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SemiBold"/>
                <a:ea typeface="Rubik SemiBold"/>
                <a:cs typeface="Rubik SemiBold"/>
                <a:sym typeface="Rubik SemiBold"/>
              </a:rPr>
              <a:t>Step 4: Create a Table for Each CSV</a:t>
            </a:r>
            <a:endParaRPr sz="1300">
              <a:solidFill>
                <a:schemeClr val="dk1"/>
              </a:solidFill>
              <a:latin typeface="Rubik SemiBold"/>
              <a:ea typeface="Rubik SemiBold"/>
              <a:cs typeface="Rubik SemiBold"/>
              <a:sym typeface="Rubik SemiBold"/>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For each CSV file, I needed to create a new table. I selected the dataset I just created and then clicked on the "Create Table" option.</a:t>
            </a:r>
            <a:endParaRPr sz="1300">
              <a:latin typeface="Rubik"/>
              <a:ea typeface="Rubik"/>
              <a:cs typeface="Rubik"/>
              <a:sym typeface="Rubik"/>
            </a:endParaRPr>
          </a:p>
        </p:txBody>
      </p:sp>
      <p:pic>
        <p:nvPicPr>
          <p:cNvPr id="107" name="Google Shape;107;g23ec2985a68_1_33" title="Screen Shot 2025-03-30 at 09.32.21.png"/>
          <p:cNvPicPr preferRelativeResize="0"/>
          <p:nvPr/>
        </p:nvPicPr>
        <p:blipFill rotWithShape="1">
          <a:blip r:embed="rId5">
            <a:alphaModFix/>
          </a:blip>
          <a:srcRect b="32377" l="6862" r="59642" t="40177"/>
          <a:stretch/>
        </p:blipFill>
        <p:spPr>
          <a:xfrm>
            <a:off x="5984500" y="2642475"/>
            <a:ext cx="3072374" cy="1573450"/>
          </a:xfrm>
          <a:prstGeom prst="rect">
            <a:avLst/>
          </a:prstGeom>
          <a:noFill/>
          <a:ln>
            <a:noFill/>
          </a:ln>
        </p:spPr>
      </p:pic>
      <p:pic>
        <p:nvPicPr>
          <p:cNvPr id="108" name="Google Shape;108;g23ec2985a68_1_33" title="Screen Shot 2025-03-30 at 09.42.03.png"/>
          <p:cNvPicPr preferRelativeResize="0"/>
          <p:nvPr/>
        </p:nvPicPr>
        <p:blipFill rotWithShape="1">
          <a:blip r:embed="rId6">
            <a:alphaModFix/>
          </a:blip>
          <a:srcRect b="73623" l="18789" r="22272" t="19055"/>
          <a:stretch/>
        </p:blipFill>
        <p:spPr>
          <a:xfrm>
            <a:off x="5252823" y="1540073"/>
            <a:ext cx="3725681" cy="289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g34637965625_0_1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14" name="Google Shape;114;g34637965625_0_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5" name="Google Shape;115;g34637965625_0_1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sp>
        <p:nvSpPr>
          <p:cNvPr id="116" name="Google Shape;116;g34637965625_0_19"/>
          <p:cNvSpPr txBox="1"/>
          <p:nvPr/>
        </p:nvSpPr>
        <p:spPr>
          <a:xfrm>
            <a:off x="340500" y="1283275"/>
            <a:ext cx="4365600" cy="1995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Poppins SemiBold"/>
                <a:ea typeface="Poppins SemiBold"/>
                <a:cs typeface="Poppins SemiBold"/>
                <a:sym typeface="Poppins SemiBold"/>
              </a:rPr>
              <a:t>Step 5: Choose the Data Source</a:t>
            </a:r>
            <a:endParaRPr sz="1300">
              <a:solidFill>
                <a:schemeClr val="dk1"/>
              </a:solidFill>
              <a:latin typeface="Poppins SemiBold"/>
              <a:ea typeface="Poppins SemiBold"/>
              <a:cs typeface="Poppins SemiBold"/>
              <a:sym typeface="Poppins SemiBold"/>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Clicked on "Browse" to locate and select the first CSV file from my local file. I repeated it for  each of the remaining CSV files. </a:t>
            </a:r>
            <a:endParaRPr sz="1300">
              <a:solidFill>
                <a:schemeClr val="dk1"/>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SemiBold"/>
                <a:ea typeface="Rubik SemiBold"/>
                <a:cs typeface="Rubik SemiBold"/>
                <a:sym typeface="Rubik SemiBold"/>
              </a:rPr>
              <a:t>Step 10: Verify the Data</a:t>
            </a:r>
            <a:endParaRPr sz="1300">
              <a:solidFill>
                <a:schemeClr val="dk1"/>
              </a:solidFill>
              <a:latin typeface="Rubik SemiBold"/>
              <a:ea typeface="Rubik SemiBold"/>
              <a:cs typeface="Rubik SemiBold"/>
              <a:sym typeface="Rubik SemiBold"/>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Finally, after creating all the tables, I checked each one to ensure that the data did not have missing value</a:t>
            </a:r>
            <a:endParaRPr sz="1300">
              <a:latin typeface="Rubik"/>
              <a:ea typeface="Rubik"/>
              <a:cs typeface="Rubik"/>
              <a:sym typeface="Rubik"/>
            </a:endParaRPr>
          </a:p>
        </p:txBody>
      </p:sp>
      <p:pic>
        <p:nvPicPr>
          <p:cNvPr id="117" name="Google Shape;117;g34637965625_0_19" title="Screen Shot 2025-03-30 at 09.53.28.png"/>
          <p:cNvPicPr preferRelativeResize="0"/>
          <p:nvPr/>
        </p:nvPicPr>
        <p:blipFill>
          <a:blip r:embed="rId5">
            <a:alphaModFix/>
          </a:blip>
          <a:stretch>
            <a:fillRect/>
          </a:stretch>
        </p:blipFill>
        <p:spPr>
          <a:xfrm>
            <a:off x="5554105" y="1201580"/>
            <a:ext cx="2945701" cy="1995599"/>
          </a:xfrm>
          <a:prstGeom prst="rect">
            <a:avLst/>
          </a:prstGeom>
          <a:noFill/>
          <a:ln>
            <a:noFill/>
          </a:ln>
        </p:spPr>
      </p:pic>
      <p:pic>
        <p:nvPicPr>
          <p:cNvPr id="118" name="Google Shape;118;g34637965625_0_19" title="Screen Shot 2025-03-30 at 09.53.45.png"/>
          <p:cNvPicPr preferRelativeResize="0"/>
          <p:nvPr/>
        </p:nvPicPr>
        <p:blipFill>
          <a:blip r:embed="rId6">
            <a:alphaModFix/>
          </a:blip>
          <a:stretch>
            <a:fillRect/>
          </a:stretch>
        </p:blipFill>
        <p:spPr>
          <a:xfrm>
            <a:off x="2923709" y="3346400"/>
            <a:ext cx="2795915" cy="1653049"/>
          </a:xfrm>
          <a:prstGeom prst="rect">
            <a:avLst/>
          </a:prstGeom>
          <a:noFill/>
          <a:ln>
            <a:noFill/>
          </a:ln>
        </p:spPr>
      </p:pic>
      <p:pic>
        <p:nvPicPr>
          <p:cNvPr id="119" name="Google Shape;119;g34637965625_0_19" title="Screen Shot 2025-03-30 at 09.54.00.png"/>
          <p:cNvPicPr preferRelativeResize="0"/>
          <p:nvPr/>
        </p:nvPicPr>
        <p:blipFill>
          <a:blip r:embed="rId7">
            <a:alphaModFix/>
          </a:blip>
          <a:stretch>
            <a:fillRect/>
          </a:stretch>
        </p:blipFill>
        <p:spPr>
          <a:xfrm>
            <a:off x="105730" y="3346400"/>
            <a:ext cx="2588321" cy="1653050"/>
          </a:xfrm>
          <a:prstGeom prst="rect">
            <a:avLst/>
          </a:prstGeom>
          <a:noFill/>
          <a:ln>
            <a:noFill/>
          </a:ln>
        </p:spPr>
      </p:pic>
      <p:pic>
        <p:nvPicPr>
          <p:cNvPr id="120" name="Google Shape;120;g34637965625_0_19" title="Screen Shot 2025-03-30 at 09.54.10.png"/>
          <p:cNvPicPr preferRelativeResize="0"/>
          <p:nvPr/>
        </p:nvPicPr>
        <p:blipFill>
          <a:blip r:embed="rId8">
            <a:alphaModFix/>
          </a:blip>
          <a:stretch>
            <a:fillRect/>
          </a:stretch>
        </p:blipFill>
        <p:spPr>
          <a:xfrm>
            <a:off x="5961725" y="3346400"/>
            <a:ext cx="3100226" cy="165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g23ec2985a68_1_4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26" name="Google Shape;126;g23ec2985a68_1_4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7" name="Google Shape;127;g23ec2985a68_1_42"/>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2"/>
            </a:pPr>
            <a:r>
              <a:rPr b="1" i="0" lang="en" sz="2700" u="none" cap="none" strike="noStrike">
                <a:solidFill>
                  <a:srgbClr val="000000"/>
                </a:solidFill>
                <a:latin typeface="Rubik"/>
                <a:ea typeface="Rubik"/>
                <a:cs typeface="Rubik"/>
                <a:sym typeface="Rubik"/>
              </a:rPr>
              <a:t>Tabel Analisa</a:t>
            </a:r>
            <a:endParaRPr b="1" i="0" sz="2700" u="none" cap="none" strike="noStrike">
              <a:solidFill>
                <a:srgbClr val="000000"/>
              </a:solidFill>
              <a:latin typeface="Rubik"/>
              <a:ea typeface="Rubik"/>
              <a:cs typeface="Rubik"/>
              <a:sym typeface="Rubik"/>
            </a:endParaRPr>
          </a:p>
        </p:txBody>
      </p:sp>
      <p:sp>
        <p:nvSpPr>
          <p:cNvPr id="128" name="Google Shape;128;g23ec2985a68_1_42"/>
          <p:cNvSpPr txBox="1"/>
          <p:nvPr/>
        </p:nvSpPr>
        <p:spPr>
          <a:xfrm>
            <a:off x="254500" y="1259387"/>
            <a:ext cx="8463000" cy="6156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The analysis table is based on the aggregation results from the four previously imported tables</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Preview Table:</a:t>
            </a:r>
            <a:endParaRPr>
              <a:latin typeface="Rubik"/>
              <a:ea typeface="Rubik"/>
              <a:cs typeface="Rubik"/>
              <a:sym typeface="Rubik"/>
            </a:endParaRPr>
          </a:p>
        </p:txBody>
      </p:sp>
      <p:pic>
        <p:nvPicPr>
          <p:cNvPr id="129" name="Google Shape;129;g23ec2985a68_1_42" title="Screen Shot 2025-03-30 at 10.06.46.png"/>
          <p:cNvPicPr preferRelativeResize="0"/>
          <p:nvPr/>
        </p:nvPicPr>
        <p:blipFill rotWithShape="1">
          <a:blip r:embed="rId5">
            <a:alphaModFix/>
          </a:blip>
          <a:srcRect b="29303" l="0" r="0" t="0"/>
          <a:stretch/>
        </p:blipFill>
        <p:spPr>
          <a:xfrm>
            <a:off x="1173200" y="1951550"/>
            <a:ext cx="6625600" cy="1541325"/>
          </a:xfrm>
          <a:prstGeom prst="rect">
            <a:avLst/>
          </a:prstGeom>
          <a:noFill/>
          <a:ln>
            <a:noFill/>
          </a:ln>
        </p:spPr>
      </p:pic>
      <p:pic>
        <p:nvPicPr>
          <p:cNvPr id="130" name="Google Shape;130;g23ec2985a68_1_42" title="Screen Shot 2025-03-30 at 10.06.58.png"/>
          <p:cNvPicPr preferRelativeResize="0"/>
          <p:nvPr/>
        </p:nvPicPr>
        <p:blipFill rotWithShape="1">
          <a:blip r:embed="rId6">
            <a:alphaModFix/>
          </a:blip>
          <a:srcRect b="28612" l="0" r="0" t="0"/>
          <a:stretch/>
        </p:blipFill>
        <p:spPr>
          <a:xfrm>
            <a:off x="131275" y="3569450"/>
            <a:ext cx="5974775" cy="1399925"/>
          </a:xfrm>
          <a:prstGeom prst="rect">
            <a:avLst/>
          </a:prstGeom>
          <a:noFill/>
          <a:ln>
            <a:noFill/>
          </a:ln>
        </p:spPr>
      </p:pic>
      <p:pic>
        <p:nvPicPr>
          <p:cNvPr id="131" name="Google Shape;131;g23ec2985a68_1_42" title="Screen Shot 2025-03-30 at 10.07.06.png"/>
          <p:cNvPicPr preferRelativeResize="0"/>
          <p:nvPr/>
        </p:nvPicPr>
        <p:blipFill rotWithShape="1">
          <a:blip r:embed="rId7">
            <a:alphaModFix/>
          </a:blip>
          <a:srcRect b="31656" l="0" r="0" t="0"/>
          <a:stretch/>
        </p:blipFill>
        <p:spPr>
          <a:xfrm>
            <a:off x="6235950" y="3569450"/>
            <a:ext cx="2754027" cy="1399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3ec2985a68_1_4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37" name="Google Shape;137;g23ec2985a68_1_4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8" name="Google Shape;138;g23ec2985a68_1_49"/>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i="0" lang="en" sz="2700" u="none" cap="none" strike="noStrike">
                <a:solidFill>
                  <a:srgbClr val="000000"/>
                </a:solidFill>
                <a:latin typeface="Rubik"/>
                <a:ea typeface="Rubik"/>
                <a:cs typeface="Rubik"/>
                <a:sym typeface="Rubik"/>
              </a:rPr>
              <a:t>BigQuery Syntax</a:t>
            </a:r>
            <a:endParaRPr b="1" i="0" sz="2700" u="none" cap="none" strike="noStrike">
              <a:solidFill>
                <a:srgbClr val="000000"/>
              </a:solidFill>
              <a:latin typeface="Rubik"/>
              <a:ea typeface="Rubik"/>
              <a:cs typeface="Rubik"/>
              <a:sym typeface="Rubik"/>
            </a:endParaRPr>
          </a:p>
        </p:txBody>
      </p:sp>
      <p:pic>
        <p:nvPicPr>
          <p:cNvPr id="139" name="Google Shape;139;g23ec2985a68_1_49" title="Screen Shot 2025-03-30 at 10.30.26.png"/>
          <p:cNvPicPr preferRelativeResize="0"/>
          <p:nvPr/>
        </p:nvPicPr>
        <p:blipFill>
          <a:blip r:embed="rId5">
            <a:alphaModFix/>
          </a:blip>
          <a:stretch>
            <a:fillRect/>
          </a:stretch>
        </p:blipFill>
        <p:spPr>
          <a:xfrm>
            <a:off x="4260850" y="1393100"/>
            <a:ext cx="3433392" cy="3353349"/>
          </a:xfrm>
          <a:prstGeom prst="rect">
            <a:avLst/>
          </a:prstGeom>
          <a:noFill/>
          <a:ln>
            <a:noFill/>
          </a:ln>
        </p:spPr>
      </p:pic>
      <p:pic>
        <p:nvPicPr>
          <p:cNvPr id="140" name="Google Shape;140;g23ec2985a68_1_49" title="Screen Shot 2025-03-30 at 10.34.12.png"/>
          <p:cNvPicPr preferRelativeResize="0"/>
          <p:nvPr/>
        </p:nvPicPr>
        <p:blipFill>
          <a:blip r:embed="rId6">
            <a:alphaModFix/>
          </a:blip>
          <a:stretch>
            <a:fillRect/>
          </a:stretch>
        </p:blipFill>
        <p:spPr>
          <a:xfrm>
            <a:off x="937050" y="1393100"/>
            <a:ext cx="2974200" cy="3353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34637965625_1_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46" name="Google Shape;146;g34637965625_1_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7" name="Google Shape;147;g34637965625_1_3"/>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i="0" lang="en" sz="2700" u="none" cap="none" strike="noStrike">
                <a:solidFill>
                  <a:srgbClr val="000000"/>
                </a:solidFill>
                <a:latin typeface="Rubik"/>
                <a:ea typeface="Rubik"/>
                <a:cs typeface="Rubik"/>
                <a:sym typeface="Rubik"/>
              </a:rPr>
              <a:t>BigQuery Syntax</a:t>
            </a:r>
            <a:endParaRPr b="1" i="0" sz="2700" u="none" cap="none" strike="noStrike">
              <a:solidFill>
                <a:srgbClr val="000000"/>
              </a:solidFill>
              <a:latin typeface="Rubik"/>
              <a:ea typeface="Rubik"/>
              <a:cs typeface="Rubik"/>
              <a:sym typeface="Rubik"/>
            </a:endParaRPr>
          </a:p>
        </p:txBody>
      </p:sp>
      <p:pic>
        <p:nvPicPr>
          <p:cNvPr id="148" name="Google Shape;148;g34637965625_1_3" title="Screen Shot 2025-03-30 at 10.31.22.png"/>
          <p:cNvPicPr preferRelativeResize="0"/>
          <p:nvPr/>
        </p:nvPicPr>
        <p:blipFill rotWithShape="1">
          <a:blip r:embed="rId5">
            <a:alphaModFix/>
          </a:blip>
          <a:srcRect b="2987" l="0" r="0" t="0"/>
          <a:stretch/>
        </p:blipFill>
        <p:spPr>
          <a:xfrm>
            <a:off x="412700" y="998250"/>
            <a:ext cx="6904899" cy="3566518"/>
          </a:xfrm>
          <a:prstGeom prst="rect">
            <a:avLst/>
          </a:prstGeom>
          <a:noFill/>
          <a:ln>
            <a:noFill/>
          </a:ln>
        </p:spPr>
      </p:pic>
      <p:pic>
        <p:nvPicPr>
          <p:cNvPr id="149" name="Google Shape;149;g34637965625_1_3" title="Screen Shot 2025-03-30 at 10.39.34.png"/>
          <p:cNvPicPr preferRelativeResize="0"/>
          <p:nvPr/>
        </p:nvPicPr>
        <p:blipFill>
          <a:blip r:embed="rId6">
            <a:alphaModFix/>
          </a:blip>
          <a:stretch>
            <a:fillRect/>
          </a:stretch>
        </p:blipFill>
        <p:spPr>
          <a:xfrm>
            <a:off x="340500" y="4564775"/>
            <a:ext cx="2149950" cy="541300"/>
          </a:xfrm>
          <a:prstGeom prst="rect">
            <a:avLst/>
          </a:prstGeom>
          <a:noFill/>
          <a:ln>
            <a:noFill/>
          </a:ln>
        </p:spPr>
      </p:pic>
      <p:sp>
        <p:nvSpPr>
          <p:cNvPr id="150" name="Google Shape;150;g34637965625_1_3"/>
          <p:cNvSpPr/>
          <p:nvPr/>
        </p:nvSpPr>
        <p:spPr>
          <a:xfrm>
            <a:off x="6251250" y="2693550"/>
            <a:ext cx="2732700" cy="1452600"/>
          </a:xfrm>
          <a:prstGeom prst="flowChartAlternateProcess">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4637965625_1_3"/>
          <p:cNvSpPr txBox="1"/>
          <p:nvPr/>
        </p:nvSpPr>
        <p:spPr>
          <a:xfrm>
            <a:off x="6271400" y="2745300"/>
            <a:ext cx="27327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Rubik"/>
                <a:ea typeface="Rubik"/>
                <a:cs typeface="Rubik"/>
                <a:sym typeface="Rubik"/>
              </a:rPr>
              <a:t>Notes Ketentuan persentase_gross_laba:</a:t>
            </a:r>
            <a:endParaRPr sz="1000">
              <a:solidFill>
                <a:schemeClr val="dk1"/>
              </a:solidFill>
              <a:latin typeface="Rubik"/>
              <a:ea typeface="Rubik"/>
              <a:cs typeface="Rubik"/>
              <a:sym typeface="Rubik"/>
            </a:endParaRPr>
          </a:p>
          <a:p>
            <a:pPr indent="0" lvl="0" marL="0" rtl="0" algn="l">
              <a:lnSpc>
                <a:spcPct val="115000"/>
              </a:lnSpc>
              <a:spcBef>
                <a:spcPts val="0"/>
              </a:spcBef>
              <a:spcAft>
                <a:spcPts val="0"/>
              </a:spcAft>
              <a:buNone/>
            </a:pPr>
            <a:r>
              <a:t/>
            </a:r>
            <a:endParaRPr sz="1000">
              <a:solidFill>
                <a:schemeClr val="dk1"/>
              </a:solidFill>
              <a:latin typeface="Rubik"/>
              <a:ea typeface="Rubik"/>
              <a:cs typeface="Rubik"/>
              <a:sym typeface="Rubik"/>
            </a:endParaRPr>
          </a:p>
          <a:p>
            <a:pPr indent="0" lvl="0" marL="0" rtl="0" algn="l">
              <a:lnSpc>
                <a:spcPct val="115000"/>
              </a:lnSpc>
              <a:spcBef>
                <a:spcPts val="0"/>
              </a:spcBef>
              <a:spcAft>
                <a:spcPts val="0"/>
              </a:spcAft>
              <a:buNone/>
            </a:pPr>
            <a:r>
              <a:rPr lang="en" sz="1000">
                <a:solidFill>
                  <a:schemeClr val="dk1"/>
                </a:solidFill>
                <a:latin typeface="Rubik"/>
                <a:ea typeface="Rubik"/>
                <a:cs typeface="Rubik"/>
                <a:sym typeface="Rubik"/>
              </a:rPr>
              <a:t>Harga &lt;= Rp 50.000 -&gt; laba 10% </a:t>
            </a:r>
            <a:endParaRPr sz="1000">
              <a:solidFill>
                <a:schemeClr val="dk1"/>
              </a:solidFill>
              <a:latin typeface="Rubik"/>
              <a:ea typeface="Rubik"/>
              <a:cs typeface="Rubik"/>
              <a:sym typeface="Rubik"/>
            </a:endParaRPr>
          </a:p>
          <a:p>
            <a:pPr indent="0" lvl="0" marL="0" rtl="0" algn="l">
              <a:lnSpc>
                <a:spcPct val="115000"/>
              </a:lnSpc>
              <a:spcBef>
                <a:spcPts val="0"/>
              </a:spcBef>
              <a:spcAft>
                <a:spcPts val="0"/>
              </a:spcAft>
              <a:buNone/>
            </a:pPr>
            <a:r>
              <a:rPr lang="en" sz="1000">
                <a:solidFill>
                  <a:schemeClr val="dk1"/>
                </a:solidFill>
                <a:latin typeface="Rubik"/>
                <a:ea typeface="Rubik"/>
                <a:cs typeface="Rubik"/>
                <a:sym typeface="Rubik"/>
              </a:rPr>
              <a:t>Harga &gt; Rp 50.000 - 100.000 -&gt; laba 15% </a:t>
            </a:r>
            <a:endParaRPr sz="1000">
              <a:solidFill>
                <a:schemeClr val="dk1"/>
              </a:solidFill>
              <a:latin typeface="Rubik"/>
              <a:ea typeface="Rubik"/>
              <a:cs typeface="Rubik"/>
              <a:sym typeface="Rubik"/>
            </a:endParaRPr>
          </a:p>
          <a:p>
            <a:pPr indent="0" lvl="0" marL="0" rtl="0" algn="l">
              <a:lnSpc>
                <a:spcPct val="115000"/>
              </a:lnSpc>
              <a:spcBef>
                <a:spcPts val="0"/>
              </a:spcBef>
              <a:spcAft>
                <a:spcPts val="0"/>
              </a:spcAft>
              <a:buNone/>
            </a:pPr>
            <a:r>
              <a:rPr lang="en" sz="1000">
                <a:solidFill>
                  <a:schemeClr val="dk1"/>
                </a:solidFill>
                <a:latin typeface="Rubik"/>
                <a:ea typeface="Rubik"/>
                <a:cs typeface="Rubik"/>
                <a:sym typeface="Rubik"/>
              </a:rPr>
              <a:t>Harga &gt; Rp 100.000 - 300.000 -&gt; laba 20% </a:t>
            </a:r>
            <a:endParaRPr sz="1000">
              <a:solidFill>
                <a:schemeClr val="dk1"/>
              </a:solidFill>
              <a:latin typeface="Rubik"/>
              <a:ea typeface="Rubik"/>
              <a:cs typeface="Rubik"/>
              <a:sym typeface="Rubik"/>
            </a:endParaRPr>
          </a:p>
          <a:p>
            <a:pPr indent="0" lvl="0" marL="0" rtl="0" algn="l">
              <a:lnSpc>
                <a:spcPct val="115000"/>
              </a:lnSpc>
              <a:spcBef>
                <a:spcPts val="0"/>
              </a:spcBef>
              <a:spcAft>
                <a:spcPts val="0"/>
              </a:spcAft>
              <a:buNone/>
            </a:pPr>
            <a:r>
              <a:rPr lang="en" sz="1000">
                <a:solidFill>
                  <a:schemeClr val="dk1"/>
                </a:solidFill>
                <a:latin typeface="Rubik"/>
                <a:ea typeface="Rubik"/>
                <a:cs typeface="Rubik"/>
                <a:sym typeface="Rubik"/>
              </a:rPr>
              <a:t>Harga &gt; Rp 300.000 - 500.000 -&gt; laba 25% </a:t>
            </a:r>
            <a:endParaRPr sz="1000">
              <a:solidFill>
                <a:schemeClr val="dk1"/>
              </a:solidFill>
              <a:latin typeface="Rubik"/>
              <a:ea typeface="Rubik"/>
              <a:cs typeface="Rubik"/>
              <a:sym typeface="Rubik"/>
            </a:endParaRPr>
          </a:p>
          <a:p>
            <a:pPr indent="0" lvl="0" marL="0" rtl="0" algn="l">
              <a:lnSpc>
                <a:spcPct val="115000"/>
              </a:lnSpc>
              <a:spcBef>
                <a:spcPts val="0"/>
              </a:spcBef>
              <a:spcAft>
                <a:spcPts val="0"/>
              </a:spcAft>
              <a:buNone/>
            </a:pPr>
            <a:r>
              <a:rPr lang="en" sz="1000">
                <a:solidFill>
                  <a:schemeClr val="dk1"/>
                </a:solidFill>
                <a:latin typeface="Rubik"/>
                <a:ea typeface="Rubik"/>
                <a:cs typeface="Rubik"/>
                <a:sym typeface="Rubik"/>
              </a:rPr>
              <a:t>Harga &gt; Rp 500.000 -&gt; laba 30%</a:t>
            </a:r>
            <a:endParaRPr sz="1000">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